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14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3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notesMaster" Target="notesMasters/notesMaster1.xml"/><Relationship Id="rId149"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872DB200-1796-455D-A70D-07E45E00C443}"/>
    <pc:docChg chg="modSld">
      <pc:chgData name="rich morrow" userId="0b374ffc67ad6c1b" providerId="LiveId" clId="{872DB200-1796-455D-A70D-07E45E00C443}" dt="2022-10-03T16:48:57.758" v="3" actId="20577"/>
      <pc:docMkLst>
        <pc:docMk/>
      </pc:docMkLst>
      <pc:sldChg chg="modSp mod">
        <pc:chgData name="rich morrow" userId="0b374ffc67ad6c1b" providerId="LiveId" clId="{872DB200-1796-455D-A70D-07E45E00C443}" dt="2022-10-03T16:47:29.403" v="1" actId="20577"/>
        <pc:sldMkLst>
          <pc:docMk/>
          <pc:sldMk cId="0" sldId="258"/>
        </pc:sldMkLst>
        <pc:spChg chg="mod">
          <ac:chgData name="rich morrow" userId="0b374ffc67ad6c1b" providerId="LiveId" clId="{872DB200-1796-455D-A70D-07E45E00C443}" dt="2022-10-03T16:47:29.403" v="1" actId="20577"/>
          <ac:spMkLst>
            <pc:docMk/>
            <pc:sldMk cId="0" sldId="258"/>
            <ac:spMk id="184" creationId="{00000000-0000-0000-0000-000000000000}"/>
          </ac:spMkLst>
        </pc:spChg>
      </pc:sldChg>
      <pc:sldChg chg="modSp mod">
        <pc:chgData name="rich morrow" userId="0b374ffc67ad6c1b" providerId="LiveId" clId="{872DB200-1796-455D-A70D-07E45E00C443}" dt="2022-10-03T16:48:57.758" v="3" actId="20577"/>
        <pc:sldMkLst>
          <pc:docMk/>
          <pc:sldMk cId="0" sldId="271"/>
        </pc:sldMkLst>
        <pc:spChg chg="mod">
          <ac:chgData name="rich morrow" userId="0b374ffc67ad6c1b" providerId="LiveId" clId="{872DB200-1796-455D-A70D-07E45E00C443}" dt="2022-10-03T16:48:57.758" v="3" actId="20577"/>
          <ac:spMkLst>
            <pc:docMk/>
            <pc:sldMk cId="0" sldId="271"/>
            <ac:spMk id="27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171"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2"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 </a:t>
            </a:r>
          </a:p>
        </p:txBody>
      </p:sp>
      <p:sp>
        <p:nvSpPr>
          <p:cNvPr id="173"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 </a:t>
            </a:r>
          </a:p>
        </p:txBody>
      </p:sp>
      <p:sp>
        <p:nvSpPr>
          <p:cNvPr id="174"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 </a:t>
            </a:r>
          </a:p>
        </p:txBody>
      </p:sp>
      <p:sp>
        <p:nvSpPr>
          <p:cNvPr id="175"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F4CED7F-CA2D-4D22-A376-49EF2E4272E5}"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6000" cy="3429000"/>
          </a:xfrm>
          <a:prstGeom prst="rect">
            <a:avLst/>
          </a:prstGeom>
        </p:spPr>
      </p:sp>
      <p:sp>
        <p:nvSpPr>
          <p:cNvPr id="103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3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7A94521-7EE4-488E-8073-97E1C8C48CDA}" type="slidenum">
              <a:rPr lang="en-US" sz="1200" b="0" strike="noStrike" spc="-1">
                <a:solidFill>
                  <a:srgbClr val="000000"/>
                </a:solidFill>
                <a:latin typeface="Arial"/>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PlaceHolder 1"/>
          <p:cNvSpPr>
            <a:spLocks noGrp="1" noRot="1" noChangeAspect="1"/>
          </p:cNvSpPr>
          <p:nvPr>
            <p:ph type="sldImg"/>
          </p:nvPr>
        </p:nvSpPr>
        <p:spPr>
          <a:xfrm>
            <a:off x="685800" y="1143000"/>
            <a:ext cx="5486400" cy="3086100"/>
          </a:xfrm>
          <a:prstGeom prst="rect">
            <a:avLst/>
          </a:prstGeom>
        </p:spPr>
      </p:sp>
      <p:sp>
        <p:nvSpPr>
          <p:cNvPr id="1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Security Blog on using lambda with Secrets Manager &amp; credentials rotation: https://aws.amazon.com/blogs/security/how-to-securely-provide-database-credentials-to-lambda-functions-by-using-aws-secrets-manager/</a:t>
            </a:r>
          </a:p>
        </p:txBody>
      </p:sp>
      <p:sp>
        <p:nvSpPr>
          <p:cNvPr id="1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58ED2-D143-4DA1-B8E7-6A95CA93F50D}" type="slidenum">
              <a:rPr lang="en-US" sz="1200" b="0" strike="noStrike" spc="-1">
                <a:latin typeface="Times New Roman"/>
              </a:rPr>
              <a:t>60</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PlaceHolder 1"/>
          <p:cNvSpPr>
            <a:spLocks noGrp="1" noRot="1" noChangeAspect="1"/>
          </p:cNvSpPr>
          <p:nvPr>
            <p:ph type="sldImg"/>
          </p:nvPr>
        </p:nvSpPr>
        <p:spPr>
          <a:xfrm>
            <a:off x="685800" y="1143000"/>
            <a:ext cx="5486400" cy="3086100"/>
          </a:xfrm>
          <a:prstGeom prst="rect">
            <a:avLst/>
          </a:prstGeom>
        </p:spPr>
      </p:sp>
      <p:sp>
        <p:nvSpPr>
          <p:cNvPr id="106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DD1F8D-B17D-40A5-9923-E7FDD2C1C9CB}" type="slidenum">
              <a:rPr lang="en-US" sz="1200" b="0" strike="noStrike" spc="-1">
                <a:latin typeface="Times New Roman"/>
              </a:rPr>
              <a:t>66</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PlaceHolder 1"/>
          <p:cNvSpPr>
            <a:spLocks noGrp="1" noRot="1" noChangeAspect="1"/>
          </p:cNvSpPr>
          <p:nvPr>
            <p:ph type="sldImg"/>
          </p:nvPr>
        </p:nvSpPr>
        <p:spPr>
          <a:xfrm>
            <a:off x="685800" y="1143000"/>
            <a:ext cx="5486400" cy="3086100"/>
          </a:xfrm>
          <a:prstGeom prst="rect">
            <a:avLst/>
          </a:prstGeom>
        </p:spPr>
      </p:sp>
      <p:sp>
        <p:nvSpPr>
          <p:cNvPr id="106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6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ED0D52B-ADF4-42B8-AAE4-701D471BE339}" type="slidenum">
              <a:rPr lang="en-US" sz="1200" b="0" strike="noStrike" spc="-1">
                <a:latin typeface="Times New Roman"/>
              </a:rPr>
              <a:t>69</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PlaceHolder 1"/>
          <p:cNvSpPr>
            <a:spLocks noGrp="1" noRot="1" noChangeAspect="1"/>
          </p:cNvSpPr>
          <p:nvPr>
            <p:ph type="sldImg"/>
          </p:nvPr>
        </p:nvSpPr>
        <p:spPr>
          <a:xfrm>
            <a:off x="685800" y="1143000"/>
            <a:ext cx="5486400" cy="3086100"/>
          </a:xfrm>
          <a:prstGeom prst="rect">
            <a:avLst/>
          </a:prstGeom>
        </p:spPr>
      </p:sp>
      <p:sp>
        <p:nvSpPr>
          <p:cNvPr id="107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“Intro to Amazon EventBridge” https://www.youtube.com/watch?v=TXh5oU_yo9M</a:t>
            </a:r>
          </a:p>
        </p:txBody>
      </p:sp>
      <p:sp>
        <p:nvSpPr>
          <p:cNvPr id="10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7493B79-D521-48E4-A7C4-0B7E1A32CCEC}" type="slidenum">
              <a:rPr lang="en-US" sz="1200" b="0" strike="noStrike" spc="-1">
                <a:latin typeface="Times New Roman"/>
              </a:rPr>
              <a:t>70</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PlaceHolder 1"/>
          <p:cNvSpPr>
            <a:spLocks noGrp="1" noRot="1" noChangeAspect="1"/>
          </p:cNvSpPr>
          <p:nvPr>
            <p:ph type="sldImg"/>
          </p:nvPr>
        </p:nvSpPr>
        <p:spPr>
          <a:xfrm>
            <a:off x="685800" y="1143000"/>
            <a:ext cx="5486400" cy="3086100"/>
          </a:xfrm>
          <a:prstGeom prst="rect">
            <a:avLst/>
          </a:prstGeom>
        </p:spPr>
      </p:sp>
      <p:sp>
        <p:nvSpPr>
          <p:cNvPr id="107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“Intro to Amazon EventBridge” https://www.youtube.com/watch?v=TXh5oU_yo9M</a:t>
            </a:r>
          </a:p>
        </p:txBody>
      </p:sp>
      <p:sp>
        <p:nvSpPr>
          <p:cNvPr id="1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B108281-2EC5-4074-AB04-4D07AA5D4AC4}" type="slidenum">
              <a:rPr lang="en-US" sz="1200" b="0" strike="noStrike" spc="-1">
                <a:latin typeface="Times New Roman"/>
              </a:rPr>
              <a:t>71</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noRot="1" noChangeAspect="1"/>
          </p:cNvSpPr>
          <p:nvPr>
            <p:ph type="sldImg"/>
          </p:nvPr>
        </p:nvSpPr>
        <p:spPr>
          <a:xfrm>
            <a:off x="685800" y="1143000"/>
            <a:ext cx="5486400" cy="3086100"/>
          </a:xfrm>
          <a:prstGeom prst="rect">
            <a:avLst/>
          </a:prstGeom>
        </p:spPr>
      </p:sp>
      <p:sp>
        <p:nvSpPr>
          <p:cNvPr id="1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CloudWatch dashboard creation tutorial: https://aws.amazon.com/blogs/aws/new-api-cloudformation-support-for-amazon-cloudwatch-dashboards/</a:t>
            </a:r>
          </a:p>
        </p:txBody>
      </p:sp>
      <p:sp>
        <p:nvSpPr>
          <p:cNvPr id="1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55FC055-F003-43D0-B4DF-41D6378E2612}" type="slidenum">
              <a:rPr lang="en-US" sz="1200" b="0" strike="noStrike" spc="-1">
                <a:latin typeface="Times New Roman"/>
              </a:rPr>
              <a:t>72</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PlaceHolder 1"/>
          <p:cNvSpPr>
            <a:spLocks noGrp="1" noRot="1" noChangeAspect="1"/>
          </p:cNvSpPr>
          <p:nvPr>
            <p:ph type="sldImg"/>
          </p:nvPr>
        </p:nvSpPr>
        <p:spPr>
          <a:xfrm>
            <a:off x="685800" y="1143000"/>
            <a:ext cx="5486400" cy="3086100"/>
          </a:xfrm>
          <a:prstGeom prst="rect">
            <a:avLst/>
          </a:prstGeom>
        </p:spPr>
      </p:sp>
      <p:sp>
        <p:nvSpPr>
          <p:cNvPr id="108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https://www.clipartmax.com/</a:t>
            </a:r>
          </a:p>
        </p:txBody>
      </p:sp>
      <p:sp>
        <p:nvSpPr>
          <p:cNvPr id="1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149036C-578F-4B28-80BB-6DE7B81C5D06}" type="slidenum">
              <a:rPr lang="en-US" sz="1200" b="0" strike="noStrike" spc="-1">
                <a:latin typeface="Times New Roman"/>
              </a:rPr>
              <a:t>77</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PlaceHolder 1"/>
          <p:cNvSpPr>
            <a:spLocks noGrp="1" noRot="1" noChangeAspect="1"/>
          </p:cNvSpPr>
          <p:nvPr>
            <p:ph type="sldImg"/>
          </p:nvPr>
        </p:nvSpPr>
        <p:spPr>
          <a:xfrm>
            <a:off x="685800" y="1143000"/>
            <a:ext cx="5486400" cy="3086100"/>
          </a:xfrm>
          <a:prstGeom prst="rect">
            <a:avLst/>
          </a:prstGeom>
        </p:spPr>
      </p:sp>
      <p:sp>
        <p:nvSpPr>
          <p:cNvPr id="1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For details on KMS features, check https://aws.amazon.com/kms/features/</a:t>
            </a:r>
          </a:p>
        </p:txBody>
      </p:sp>
      <p:sp>
        <p:nvSpPr>
          <p:cNvPr id="1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278DEA-548E-4EF5-B1DF-AE93621DE624}" type="slidenum">
              <a:rPr lang="en-US" sz="1200" b="0" strike="noStrike" spc="-1">
                <a:latin typeface="Times New Roman"/>
              </a:rPr>
              <a:t>88</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PlaceHolder 1"/>
          <p:cNvSpPr>
            <a:spLocks noGrp="1" noRot="1" noChangeAspect="1"/>
          </p:cNvSpPr>
          <p:nvPr>
            <p:ph type="sldImg"/>
          </p:nvPr>
        </p:nvSpPr>
        <p:spPr>
          <a:xfrm>
            <a:off x="685800" y="1143000"/>
            <a:ext cx="5486400" cy="3086100"/>
          </a:xfrm>
          <a:prstGeom prst="rect">
            <a:avLst/>
          </a:prstGeom>
        </p:spPr>
      </p:sp>
      <p:sp>
        <p:nvSpPr>
          <p:cNvPr id="108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ACA521-E385-4394-B027-06B312AF2197}" type="slidenum">
              <a:rPr lang="en-US" sz="1200" b="0" strike="noStrike" spc="-1">
                <a:latin typeface="Times New Roman"/>
              </a:rPr>
              <a:t>90</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PlaceHolder 1"/>
          <p:cNvSpPr>
            <a:spLocks noGrp="1" noRot="1" noChangeAspect="1"/>
          </p:cNvSpPr>
          <p:nvPr>
            <p:ph type="sldImg"/>
          </p:nvPr>
        </p:nvSpPr>
        <p:spPr>
          <a:xfrm>
            <a:off x="685800" y="1143000"/>
            <a:ext cx="5486400" cy="3086100"/>
          </a:xfrm>
          <a:prstGeom prst="rect">
            <a:avLst/>
          </a:prstGeom>
        </p:spPr>
      </p:sp>
      <p:sp>
        <p:nvSpPr>
          <p:cNvPr id="108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552ED8B-4659-49A4-8A19-4633F185FBA1}" type="slidenum">
              <a:rPr lang="en-US" sz="1200" b="0" strike="noStrike" spc="-1">
                <a:latin typeface="Times New Roman"/>
              </a:rPr>
              <a:t>91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685800" y="1143000"/>
            <a:ext cx="5486400" cy="3086100"/>
          </a:xfrm>
          <a:prstGeom prst="rect">
            <a:avLst/>
          </a:prstGeom>
        </p:spPr>
      </p:sp>
      <p:sp>
        <p:nvSpPr>
          <p:cNvPr id="103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 AWS frequently changes limits around things like execution time &amp; memory consumption. For the full list of current limits for AWS Lambda, check https://docs.aws.amazon.com/lambda/latest/dg/gettingstarted-limits.html</a:t>
            </a:r>
          </a:p>
        </p:txBody>
      </p:sp>
      <p:sp>
        <p:nvSpPr>
          <p:cNvPr id="103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8E04644-ABF7-4B06-A39C-B6B1BF303C7D}" type="slidenum">
              <a:rPr lang="en-US"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PlaceHolder 1"/>
          <p:cNvSpPr>
            <a:spLocks noGrp="1" noRot="1" noChangeAspect="1"/>
          </p:cNvSpPr>
          <p:nvPr>
            <p:ph type="sldImg"/>
          </p:nvPr>
        </p:nvSpPr>
        <p:spPr>
          <a:xfrm>
            <a:off x="685800" y="1143000"/>
            <a:ext cx="5486400" cy="3086100"/>
          </a:xfrm>
          <a:prstGeom prst="rect">
            <a:avLst/>
          </a:prstGeom>
        </p:spPr>
      </p:sp>
      <p:sp>
        <p:nvSpPr>
          <p:cNvPr id="1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2F2C0F0-13DA-4B08-B9C6-B9152740D2C3}" type="slidenum">
              <a:rPr lang="en-US" sz="1200" b="0" strike="noStrike" spc="-1">
                <a:latin typeface="Times New Roman"/>
              </a:rPr>
              <a:t>92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PlaceHolder 1"/>
          <p:cNvSpPr>
            <a:spLocks noGrp="1" noRot="1" noChangeAspect="1"/>
          </p:cNvSpPr>
          <p:nvPr>
            <p:ph type="sldImg"/>
          </p:nvPr>
        </p:nvSpPr>
        <p:spPr>
          <a:xfrm>
            <a:off x="685800" y="1143000"/>
            <a:ext cx="5486400" cy="3086100"/>
          </a:xfrm>
          <a:prstGeom prst="rect">
            <a:avLst/>
          </a:prstGeom>
        </p:spPr>
      </p:sp>
      <p:sp>
        <p:nvSpPr>
          <p:cNvPr id="109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21C0EF5-450A-421F-A903-9E36824B6315}" type="slidenum">
              <a:rPr lang="en-US" sz="1200" b="0" strike="noStrike" spc="-1">
                <a:latin typeface="Times New Roman"/>
              </a:rPr>
              <a:t>93</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PlaceHolder 1"/>
          <p:cNvSpPr>
            <a:spLocks noGrp="1" noRot="1" noChangeAspect="1"/>
          </p:cNvSpPr>
          <p:nvPr>
            <p:ph type="sldImg"/>
          </p:nvPr>
        </p:nvSpPr>
        <p:spPr>
          <a:xfrm>
            <a:off x="685800" y="1143000"/>
            <a:ext cx="5486400" cy="3086100"/>
          </a:xfrm>
          <a:prstGeom prst="rect">
            <a:avLst/>
          </a:prstGeom>
        </p:spPr>
      </p:sp>
      <p:sp>
        <p:nvSpPr>
          <p:cNvPr id="109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D96BD14-A132-4151-BF00-44D44CC73FF8}" type="slidenum">
              <a:rPr lang="en-US" sz="1200" b="0" strike="noStrike" spc="-1">
                <a:latin typeface="Times New Roman"/>
              </a:rPr>
              <a:t>94</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PlaceHolder 1"/>
          <p:cNvSpPr>
            <a:spLocks noGrp="1" noRot="1" noChangeAspect="1"/>
          </p:cNvSpPr>
          <p:nvPr>
            <p:ph type="sldImg"/>
          </p:nvPr>
        </p:nvSpPr>
        <p:spPr>
          <a:xfrm>
            <a:off x="685800" y="1143000"/>
            <a:ext cx="5486400" cy="3086100"/>
          </a:xfrm>
          <a:prstGeom prst="rect">
            <a:avLst/>
          </a:prstGeom>
        </p:spPr>
      </p:sp>
      <p:sp>
        <p:nvSpPr>
          <p:cNvPr id="110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C18153-C455-4208-A6C6-F333D6BEB679}" type="slidenum">
              <a:rPr lang="en-US" sz="1200" b="0" strike="noStrike" spc="-1">
                <a:latin typeface="Times New Roman"/>
              </a:rPr>
              <a:t>95</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PlaceHolder 1"/>
          <p:cNvSpPr>
            <a:spLocks noGrp="1" noRot="1" noChangeAspect="1"/>
          </p:cNvSpPr>
          <p:nvPr>
            <p:ph type="sldImg"/>
          </p:nvPr>
        </p:nvSpPr>
        <p:spPr>
          <a:xfrm>
            <a:off x="685800" y="1143000"/>
            <a:ext cx="5486400" cy="3086100"/>
          </a:xfrm>
          <a:prstGeom prst="rect">
            <a:avLst/>
          </a:prstGeom>
        </p:spPr>
      </p:sp>
      <p:sp>
        <p:nvSpPr>
          <p:cNvPr id="1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BB2B288-915A-4F7B-9773-E484A6BB0A1D}" type="slidenum">
              <a:rPr lang="en-US" sz="1200" b="0" strike="noStrike" spc="-1">
                <a:latin typeface="Times New Roman"/>
              </a:rPr>
              <a:t>112</a:t>
            </a:fld>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PlaceHolder 1"/>
          <p:cNvSpPr>
            <a:spLocks noGrp="1" noRot="1" noChangeAspect="1"/>
          </p:cNvSpPr>
          <p:nvPr>
            <p:ph type="sldImg"/>
          </p:nvPr>
        </p:nvSpPr>
        <p:spPr>
          <a:xfrm>
            <a:off x="685800" y="1143000"/>
            <a:ext cx="5486400" cy="3086100"/>
          </a:xfrm>
          <a:prstGeom prst="rect">
            <a:avLst/>
          </a:prstGeom>
        </p:spPr>
      </p:sp>
      <p:sp>
        <p:nvSpPr>
          <p:cNvPr id="110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solidFill>
                  <a:srgbClr val="232F3E"/>
                </a:solidFill>
                <a:latin typeface="AmazonEmberBold"/>
              </a:rPr>
              <a:t>Automated, continuous security best practice checks:</a:t>
            </a:r>
            <a:endParaRPr lang="en-US" sz="2000" b="0" strike="noStrike" spc="-1">
              <a:latin typeface="Arial"/>
            </a:endParaRPr>
          </a:p>
          <a:p>
            <a:pPr>
              <a:lnSpc>
                <a:spcPct val="100000"/>
              </a:lnSpc>
            </a:pPr>
            <a:r>
              <a:rPr lang="en-US" sz="2000" b="0" strike="noStrike" spc="-1">
                <a:solidFill>
                  <a:srgbClr val="232F3E"/>
                </a:solidFill>
                <a:latin typeface="AmazonEmberBold"/>
              </a:rPr>
              <a:t>“</a:t>
            </a:r>
            <a:r>
              <a:rPr lang="en-US" sz="2000" b="0" strike="noStrike" spc="-1">
                <a:solidFill>
                  <a:srgbClr val="333333"/>
                </a:solidFill>
                <a:latin typeface="AmazonEmber"/>
              </a:rPr>
              <a:t>Security Hub provides you with a set of automated security controls called the </a:t>
            </a:r>
            <a:r>
              <a:rPr lang="en-US" sz="2000" b="0" strike="noStrike" spc="-1">
                <a:solidFill>
                  <a:srgbClr val="000000"/>
                </a:solidFill>
                <a:latin typeface="AmazonEmber"/>
                <a:hlinkClick r:id="rId3"/>
              </a:rPr>
              <a:t>AWS Foundational Security Best Practices standard</a:t>
            </a:r>
            <a:r>
              <a:rPr lang="en-US" sz="2000" b="0" strike="noStrike" spc="-1">
                <a:solidFill>
                  <a:srgbClr val="333333"/>
                </a:solidFill>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sz="2000" b="0" strike="noStrike" spc="-1">
                <a:solidFill>
                  <a:srgbClr val="000000"/>
                </a:solidFill>
                <a:latin typeface="AmazonEmber"/>
                <a:hlinkClick r:id="rId4"/>
              </a:rPr>
              <a:t>severity score</a:t>
            </a:r>
            <a:r>
              <a:rPr lang="en-US" sz="2000" b="0" strike="noStrike" spc="-1">
                <a:solidFill>
                  <a:srgbClr val="333333"/>
                </a:solidFill>
                <a:latin typeface="AmazonEmber"/>
              </a:rPr>
              <a:t> to help you prioritize your remediation efforts. We recommend that this standard is enabled across all accounts and regions, and we are continuously updating it with new controls and additional service coverage.”</a:t>
            </a:r>
            <a:endParaRPr lang="en-US" sz="2000" b="0" strike="noStrike" spc="-1">
              <a:latin typeface="Arial"/>
            </a:endParaRPr>
          </a:p>
        </p:txBody>
      </p:sp>
      <p:sp>
        <p:nvSpPr>
          <p:cNvPr id="1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6E89254-809F-4397-9610-07C553421D5E}" type="slidenum">
              <a:rPr lang="en-US" sz="1200" b="0" strike="noStrike" spc="-1">
                <a:latin typeface="Times New Roman"/>
              </a:rPr>
              <a:t>113</a:t>
            </a:fld>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PlaceHolder 1"/>
          <p:cNvSpPr>
            <a:spLocks noGrp="1" noRot="1" noChangeAspect="1"/>
          </p:cNvSpPr>
          <p:nvPr>
            <p:ph type="sldImg"/>
          </p:nvPr>
        </p:nvSpPr>
        <p:spPr>
          <a:xfrm>
            <a:off x="685800" y="1143000"/>
            <a:ext cx="5486400" cy="3086100"/>
          </a:xfrm>
          <a:prstGeom prst="rect">
            <a:avLst/>
          </a:prstGeom>
        </p:spPr>
      </p:sp>
      <p:sp>
        <p:nvSpPr>
          <p:cNvPr id="1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solidFill>
                  <a:srgbClr val="232F3E"/>
                </a:solidFill>
                <a:latin typeface="AmazonEmberBold"/>
              </a:rPr>
              <a:t>Automated, continuous security best practice checks:</a:t>
            </a:r>
            <a:endParaRPr lang="en-US" sz="2000" b="0" strike="noStrike" spc="-1">
              <a:latin typeface="Arial"/>
            </a:endParaRPr>
          </a:p>
          <a:p>
            <a:pPr>
              <a:lnSpc>
                <a:spcPct val="100000"/>
              </a:lnSpc>
            </a:pPr>
            <a:r>
              <a:rPr lang="en-US" sz="2000" b="0" strike="noStrike" spc="-1">
                <a:solidFill>
                  <a:srgbClr val="232F3E"/>
                </a:solidFill>
                <a:latin typeface="AmazonEmberBold"/>
              </a:rPr>
              <a:t>“</a:t>
            </a:r>
            <a:r>
              <a:rPr lang="en-US" sz="2000" b="0" strike="noStrike" spc="-1">
                <a:solidFill>
                  <a:srgbClr val="333333"/>
                </a:solidFill>
                <a:latin typeface="AmazonEmber"/>
              </a:rPr>
              <a:t>Security Hub provides you with a set of automated security controls called the </a:t>
            </a:r>
            <a:r>
              <a:rPr lang="en-US" sz="2000" b="0" strike="noStrike" spc="-1">
                <a:solidFill>
                  <a:srgbClr val="000000"/>
                </a:solidFill>
                <a:latin typeface="AmazonEmber"/>
                <a:hlinkClick r:id="rId3"/>
              </a:rPr>
              <a:t>AWS Foundational Security Best Practices standard</a:t>
            </a:r>
            <a:r>
              <a:rPr lang="en-US" sz="2000" b="0" strike="noStrike" spc="-1">
                <a:solidFill>
                  <a:srgbClr val="333333"/>
                </a:solidFill>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sz="2000" b="0" strike="noStrike" spc="-1">
                <a:solidFill>
                  <a:srgbClr val="000000"/>
                </a:solidFill>
                <a:latin typeface="AmazonEmber"/>
                <a:hlinkClick r:id="rId4"/>
              </a:rPr>
              <a:t>severity score</a:t>
            </a:r>
            <a:r>
              <a:rPr lang="en-US" sz="2000" b="0" strike="noStrike" spc="-1">
                <a:solidFill>
                  <a:srgbClr val="333333"/>
                </a:solidFill>
                <a:latin typeface="AmazonEmber"/>
              </a:rPr>
              <a:t> to help you prioritize your remediation efforts. We recommend that this standard is enabled across all accounts and regions, and we are continuously updating it with new controls and additional service coverage.”</a:t>
            </a:r>
            <a:endParaRPr lang="en-US" sz="2000" b="0" strike="noStrike" spc="-1">
              <a:latin typeface="Arial"/>
            </a:endParaRPr>
          </a:p>
        </p:txBody>
      </p:sp>
      <p:sp>
        <p:nvSpPr>
          <p:cNvPr id="1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6B9FFD7-74E6-43AB-8191-1B2F9D0E5D53}" type="slidenum">
              <a:rPr lang="en-US" sz="1200" b="0" strike="noStrike" spc="-1">
                <a:latin typeface="Times New Roman"/>
              </a:rPr>
              <a:t>114</a:t>
            </a:fld>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PlaceHolder 1"/>
          <p:cNvSpPr>
            <a:spLocks noGrp="1" noRot="1" noChangeAspect="1"/>
          </p:cNvSpPr>
          <p:nvPr>
            <p:ph type="sldImg"/>
          </p:nvPr>
        </p:nvSpPr>
        <p:spPr>
          <a:xfrm>
            <a:off x="685800" y="1143000"/>
            <a:ext cx="5486400" cy="3086100"/>
          </a:xfrm>
          <a:prstGeom prst="rect">
            <a:avLst/>
          </a:prstGeom>
        </p:spPr>
      </p:sp>
      <p:sp>
        <p:nvSpPr>
          <p:cNvPr id="111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https://medium.com/at-internet/how-to-combine-testing-and-agile-method-2a990d70108f</a:t>
            </a:r>
          </a:p>
          <a:p>
            <a:pPr marL="216000" indent="-216000">
              <a:lnSpc>
                <a:spcPct val="100000"/>
              </a:lnSpc>
            </a:pPr>
            <a:r>
              <a:rPr lang="en-US" sz="2000" b="0" strike="noStrike" spc="-1">
                <a:latin typeface="Arial"/>
              </a:rPr>
              <a:t>…and if you want to read more from Capers Jones, here’s a link to his catalog on Amazon.com: https://www.amazon.com/Capers-Jones/e/B000APTHHW%3Fref=dbs_a_mng_rwt_scns_share</a:t>
            </a:r>
          </a:p>
        </p:txBody>
      </p:sp>
      <p:sp>
        <p:nvSpPr>
          <p:cNvPr id="1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73CFF5B-C22A-4915-A35E-76D5A6D55F0D}" type="slidenum">
              <a:rPr lang="en-US" sz="1200" b="0" strike="noStrike" spc="-1">
                <a:latin typeface="Times New Roman"/>
              </a:rPr>
              <a:t>122</a:t>
            </a:fld>
            <a:endParaRPr lang="en-US"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PlaceHolder 1"/>
          <p:cNvSpPr>
            <a:spLocks noGrp="1" noRot="1" noChangeAspect="1"/>
          </p:cNvSpPr>
          <p:nvPr>
            <p:ph type="sldImg"/>
          </p:nvPr>
        </p:nvSpPr>
        <p:spPr>
          <a:xfrm>
            <a:off x="685800" y="1143000"/>
            <a:ext cx="5486400" cy="3086100"/>
          </a:xfrm>
          <a:prstGeom prst="rect">
            <a:avLst/>
          </a:prstGeom>
        </p:spPr>
      </p:sp>
      <p:sp>
        <p:nvSpPr>
          <p:cNvPr id="1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p:txBody>
      </p:sp>
      <p:sp>
        <p:nvSpPr>
          <p:cNvPr id="1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9F9A4BD-BB4B-45F9-B4F9-1238F2C52409}" type="slidenum">
              <a:rPr lang="en-US" sz="1200" b="0" strike="noStrike" spc="-1">
                <a:latin typeface="Times New Roman"/>
              </a:rPr>
              <a:t>123</a:t>
            </a:fld>
            <a:endParaRPr lang="en-US"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PlaceHolder 1"/>
          <p:cNvSpPr>
            <a:spLocks noGrp="1" noRot="1" noChangeAspect="1"/>
          </p:cNvSpPr>
          <p:nvPr>
            <p:ph type="sldImg"/>
          </p:nvPr>
        </p:nvSpPr>
        <p:spPr>
          <a:xfrm>
            <a:off x="685800" y="1143000"/>
            <a:ext cx="5486400" cy="3086100"/>
          </a:xfrm>
          <a:prstGeom prst="rect">
            <a:avLst/>
          </a:prstGeom>
        </p:spPr>
      </p:sp>
      <p:sp>
        <p:nvSpPr>
          <p:cNvPr id="1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p:txBody>
      </p:sp>
      <p:sp>
        <p:nvSpPr>
          <p:cNvPr id="1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BFD1EE5-5F48-45BD-AE87-071FC8FE0500}" type="slidenum">
              <a:rPr lang="en-US" sz="1200" b="0" strike="noStrike" spc="-1">
                <a:latin typeface="Times New Roman"/>
              </a:rPr>
              <a:t>124</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685800" y="1143000"/>
            <a:ext cx="5486400" cy="3086100"/>
          </a:xfrm>
          <a:prstGeom prst="rect">
            <a:avLst/>
          </a:prstGeom>
        </p:spPr>
      </p:sp>
      <p:sp>
        <p:nvSpPr>
          <p:cNvPr id="104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Python handler examples from AWS Documentation at https://docs.aws.amazon.com/lambda/latest/dg/python-handler.html</a:t>
            </a:r>
          </a:p>
          <a:p>
            <a:pPr marL="216000" indent="-216000">
              <a:lnSpc>
                <a:spcPct val="100000"/>
              </a:lnSpc>
            </a:pPr>
            <a:r>
              <a:rPr lang="en-US" sz="2000" b="0" strike="noStrike" spc="-1">
                <a:latin typeface="Arial"/>
              </a:rPr>
              <a:t>Context examples from AWS Documentation at https://docs.aws.amazon.com/lambda/latest/dg/python-context.html</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Details on cold starts: https://dashbird.io/knowledge-base/aws-lambda/cold-starts/</a:t>
            </a:r>
          </a:p>
        </p:txBody>
      </p:sp>
      <p:sp>
        <p:nvSpPr>
          <p:cNvPr id="104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6FE0316-DEA4-42A0-BE3F-B5C6A43E6826}"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PlaceHolder 1"/>
          <p:cNvSpPr>
            <a:spLocks noGrp="1" noRot="1" noChangeAspect="1"/>
          </p:cNvSpPr>
          <p:nvPr>
            <p:ph type="sldImg"/>
          </p:nvPr>
        </p:nvSpPr>
        <p:spPr>
          <a:xfrm>
            <a:off x="685800" y="1143000"/>
            <a:ext cx="5486400" cy="3086100"/>
          </a:xfrm>
          <a:prstGeom prst="rect">
            <a:avLst/>
          </a:prstGeom>
        </p:spPr>
      </p:sp>
      <p:sp>
        <p:nvSpPr>
          <p:cNvPr id="112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Some further reading on building a DevSecOps pipeline: https://medium.com/@SW_Integrity/building-your-devsecops-pipeline-5-essential-activities-e5e4ca16344e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SAST = Static App Security Testing tools https://owasp.org/www-community/Source_Code_Analysis_Tools</a:t>
            </a:r>
          </a:p>
          <a:p>
            <a:pPr marL="216000" indent="-216000">
              <a:lnSpc>
                <a:spcPct val="100000"/>
              </a:lnSpc>
            </a:pPr>
            <a:endParaRPr lang="en-US" sz="2000" b="0" strike="noStrike" spc="-1">
              <a:latin typeface="Arial"/>
            </a:endParaRPr>
          </a:p>
        </p:txBody>
      </p:sp>
      <p:sp>
        <p:nvSpPr>
          <p:cNvPr id="1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77B814D-7A81-4AB3-94B6-141C5F66AA33}" type="slidenum">
              <a:rPr lang="en-US" sz="1200" b="0" strike="noStrike" spc="-1">
                <a:latin typeface="Times New Roman"/>
              </a:rPr>
              <a:t>130</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685800" y="1143000"/>
            <a:ext cx="5486400" cy="3086100"/>
          </a:xfrm>
          <a:prstGeom prst="rect">
            <a:avLst/>
          </a:prstGeom>
        </p:spPr>
      </p:sp>
      <p:sp>
        <p:nvSpPr>
          <p:cNvPr id="104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Python beginners guide at: https://wiki.python.org/moin/BeginnersGuide/Overview</a:t>
            </a:r>
          </a:p>
          <a:p>
            <a:pPr marL="216000" indent="-216000">
              <a:lnSpc>
                <a:spcPct val="100000"/>
              </a:lnSpc>
            </a:pPr>
            <a:r>
              <a:rPr lang="en-US" sz="2000" b="0" strike="noStrike" spc="-1">
                <a:latin typeface="Arial"/>
              </a:rPr>
              <a:t>PEP 8 Style Guide: https://wiki.python.org/moin/BeginnersGuide/Overview</a:t>
            </a:r>
          </a:p>
        </p:txBody>
      </p:sp>
      <p:sp>
        <p:nvSpPr>
          <p:cNvPr id="1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D4B03C4-C8F0-4FB6-BD36-5840B7388E06}"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685800" y="1143000"/>
            <a:ext cx="5486400" cy="3086100"/>
          </a:xfrm>
          <a:prstGeom prst="rect">
            <a:avLst/>
          </a:prstGeom>
        </p:spPr>
      </p:sp>
      <p:sp>
        <p:nvSpPr>
          <p:cNvPr id="10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SCA: Static Code Analysis</a:t>
            </a:r>
          </a:p>
          <a:p>
            <a:pPr marL="216000" indent="-216000">
              <a:lnSpc>
                <a:spcPct val="100000"/>
              </a:lnSpc>
            </a:pPr>
            <a:r>
              <a:rPr lang="en-US" sz="2000" b="0" strike="noStrike" spc="-1">
                <a:latin typeface="Arial"/>
              </a:rPr>
              <a:t>SG: Security Group</a:t>
            </a:r>
          </a:p>
          <a:p>
            <a:pPr marL="216000" indent="-216000">
              <a:lnSpc>
                <a:spcPct val="100000"/>
              </a:lnSpc>
            </a:pPr>
            <a:r>
              <a:rPr lang="en-US" sz="2000" b="0" strike="noStrike" spc="-1">
                <a:latin typeface="Arial"/>
              </a:rPr>
              <a:t>WAF: Web Application Firewall</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
        <p:nvSpPr>
          <p:cNvPr id="1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6C9A0A8-33E6-4066-9AD1-3FAA033A71F6}" type="slidenum">
              <a:rPr lang="en-US" sz="1200" b="0" strike="noStrike" spc="-1">
                <a:latin typeface="Times New Roman"/>
              </a:rPr>
              <a:t>31</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PlaceHolder 1"/>
          <p:cNvSpPr>
            <a:spLocks noGrp="1" noRot="1" noChangeAspect="1"/>
          </p:cNvSpPr>
          <p:nvPr>
            <p:ph type="sldImg"/>
          </p:nvPr>
        </p:nvSpPr>
        <p:spPr>
          <a:xfrm>
            <a:off x="685800" y="1143000"/>
            <a:ext cx="5486400" cy="3086100"/>
          </a:xfrm>
          <a:prstGeom prst="rect">
            <a:avLst/>
          </a:prstGeom>
        </p:spPr>
      </p:sp>
      <p:sp>
        <p:nvSpPr>
          <p:cNvPr id="105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https://medium.com/at-internet/how-to-combine-testing-and-agile-method-2a990d70108f</a:t>
            </a:r>
          </a:p>
          <a:p>
            <a:pPr marL="216000" indent="-216000">
              <a:lnSpc>
                <a:spcPct val="100000"/>
              </a:lnSpc>
            </a:pPr>
            <a:r>
              <a:rPr lang="en-US" sz="2000" b="0" strike="noStrike" spc="-1">
                <a:latin typeface="Arial"/>
              </a:rPr>
              <a:t>…and if you want to read more from Capers Jones, here’s a link to his catalog on Amazon.com: https://www.amazon.com/Capers-Jones/e/B000APTHHW%3Fref=dbs_a_mng_rwt_scns_share</a:t>
            </a:r>
          </a:p>
        </p:txBody>
      </p:sp>
      <p:sp>
        <p:nvSpPr>
          <p:cNvPr id="105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E2076CA-99F6-497C-B537-2435B7CBEC9D}" type="slidenum">
              <a:rPr lang="en-US" sz="1200" b="0" strike="noStrike" spc="-1">
                <a:latin typeface="Times New Roman"/>
              </a:rPr>
              <a:t>32</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685800" y="1143000"/>
            <a:ext cx="5486400" cy="3086100"/>
          </a:xfrm>
          <a:prstGeom prst="rect">
            <a:avLst/>
          </a:prstGeom>
        </p:spPr>
      </p:sp>
      <p:sp>
        <p:nvSpPr>
          <p:cNvPr id="1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 This is GREATLY simplified! Policy evaluation logic is a whole lot more complex in AWS. Here’s the skinny: https://docs.aws.amazon.com/IAM/latest/UserGuide/reference_policies_evaluation-logic.html</a:t>
            </a:r>
          </a:p>
        </p:txBody>
      </p:sp>
      <p:sp>
        <p:nvSpPr>
          <p:cNvPr id="1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E8ADA9-BC0C-4EA0-A1E3-F2ADA5943CA6}" type="slidenum">
              <a:rPr lang="en-US" sz="1200" b="0" strike="noStrike" spc="-1">
                <a:latin typeface="Times New Roman"/>
              </a:rPr>
              <a:t>46</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PlaceHolder 1"/>
          <p:cNvSpPr>
            <a:spLocks noGrp="1" noRot="1" noChangeAspect="1"/>
          </p:cNvSpPr>
          <p:nvPr>
            <p:ph type="sldImg"/>
          </p:nvPr>
        </p:nvSpPr>
        <p:spPr>
          <a:xfrm>
            <a:off x="685800" y="1143000"/>
            <a:ext cx="5486400" cy="3086100"/>
          </a:xfrm>
          <a:prstGeom prst="rect">
            <a:avLst/>
          </a:prstGeom>
        </p:spPr>
      </p:sp>
      <p:sp>
        <p:nvSpPr>
          <p:cNvPr id="105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For more info on Lambda execution roles, see https://docs.aws.amazon.com/lambda/latest/dg/lambda-intro-execution-role.html</a:t>
            </a:r>
          </a:p>
        </p:txBody>
      </p:sp>
      <p:sp>
        <p:nvSpPr>
          <p:cNvPr id="1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B5B4FF6-0B08-4944-BFA9-FC8F872266AD}" type="slidenum">
              <a:rPr lang="en-US" sz="1200" b="0" strike="noStrike" spc="-1">
                <a:latin typeface="Times New Roman"/>
              </a:rPr>
              <a:t>48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PlaceHolder 1"/>
          <p:cNvSpPr>
            <a:spLocks noGrp="1" noRot="1" noChangeAspect="1"/>
          </p:cNvSpPr>
          <p:nvPr>
            <p:ph type="sldImg"/>
          </p:nvPr>
        </p:nvSpPr>
        <p:spPr>
          <a:xfrm>
            <a:off x="685800" y="1143000"/>
            <a:ext cx="5486400" cy="3086100"/>
          </a:xfrm>
          <a:prstGeom prst="rect">
            <a:avLst/>
          </a:prstGeom>
        </p:spPr>
      </p:sp>
      <p:sp>
        <p:nvSpPr>
          <p:cNvPr id="10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7D2A2F-D69B-4BA9-9E65-F06367272665}" type="slidenum">
              <a:rPr lang="en-US" sz="1200" b="0" strike="noStrike" spc="-1">
                <a:latin typeface="Times New Roman"/>
              </a:rPr>
              <a:t>59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1"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9"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1"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2"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4"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9"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6.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6.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9" name="Line 1"/>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pic>
        <p:nvPicPr>
          <p:cNvPr id="10" name="Picture 6"/>
          <p:cNvPicPr/>
          <p:nvPr/>
        </p:nvPicPr>
        <p:blipFill>
          <a:blip r:embed="rId14"/>
          <a:stretch/>
        </p:blipFill>
        <p:spPr>
          <a:xfrm>
            <a:off x="466920" y="4782600"/>
            <a:ext cx="694440" cy="211680"/>
          </a:xfrm>
          <a:prstGeom prst="rect">
            <a:avLst/>
          </a:prstGeom>
          <a:ln>
            <a:noFill/>
          </a:ln>
        </p:spPr>
      </p:pic>
      <p:pic>
        <p:nvPicPr>
          <p:cNvPr id="2" name="Picture 4"/>
          <p:cNvPicPr/>
          <p:nvPr/>
        </p:nvPicPr>
        <p:blipFill>
          <a:blip r:embed="rId15"/>
          <a:stretch/>
        </p:blipFill>
        <p:spPr>
          <a:xfrm>
            <a:off x="460440" y="307440"/>
            <a:ext cx="860040" cy="607680"/>
          </a:xfrm>
          <a:prstGeom prst="rect">
            <a:avLst/>
          </a:prstGeom>
          <a:ln>
            <a:noFill/>
          </a:ln>
        </p:spPr>
      </p:pic>
      <p:sp>
        <p:nvSpPr>
          <p:cNvPr id="3" name="PlaceHolder 2"/>
          <p:cNvSpPr>
            <a:spLocks noGrp="1"/>
          </p:cNvSpPr>
          <p:nvPr>
            <p:ph type="title"/>
          </p:nvPr>
        </p:nvSpPr>
        <p:spPr>
          <a:xfrm>
            <a:off x="472680" y="1260000"/>
            <a:ext cx="3682800" cy="1682640"/>
          </a:xfrm>
          <a:prstGeom prst="rect">
            <a:avLst/>
          </a:prstGeom>
        </p:spPr>
        <p:txBody>
          <a:bodyPr lIns="0" tIns="0" rIns="0" bIns="0">
            <a:noAutofit/>
          </a:bodyPr>
          <a:lstStyle/>
          <a:p>
            <a:pPr>
              <a:lnSpc>
                <a:spcPts val="3149"/>
              </a:lnSpc>
            </a:pPr>
            <a:r>
              <a:rPr lang="en-US" sz="2850" b="1" strike="noStrike" spc="12">
                <a:solidFill>
                  <a:srgbClr val="D4EAE4"/>
                </a:solidFill>
                <a:latin typeface="Times New Roman"/>
              </a:rPr>
              <a:t>Click to edit Master title style</a:t>
            </a:r>
            <a:endParaRPr lang="en-US" sz="2850" b="0" strike="noStrike" spc="-1">
              <a:solidFill>
                <a:srgbClr val="000000"/>
              </a:solidFill>
              <a:latin typeface="Arial"/>
            </a:endParaRPr>
          </a:p>
        </p:txBody>
      </p:sp>
      <p:sp>
        <p:nvSpPr>
          <p:cNvPr id="4" name="PlaceHolder 3"/>
          <p:cNvSpPr>
            <a:spLocks noGrp="1"/>
          </p:cNvSpPr>
          <p:nvPr>
            <p:ph type="body"/>
          </p:nvPr>
        </p:nvSpPr>
        <p:spPr>
          <a:xfrm>
            <a:off x="472680" y="4699440"/>
            <a:ext cx="3962160" cy="213840"/>
          </a:xfrm>
          <a:prstGeom prst="rect">
            <a:avLst/>
          </a:prstGeom>
        </p:spPr>
        <p:txBody>
          <a:bodyPr lIns="0" tIns="0" rIns="0" bIns="0">
            <a:noAutofit/>
          </a:bodyPr>
          <a:lstStyle/>
          <a:p>
            <a:pPr>
              <a:lnSpc>
                <a:spcPts val="1650"/>
              </a:lnSpc>
            </a:pPr>
            <a:r>
              <a:rPr lang="en-US" sz="1350" b="0" strike="noStrike" spc="-1">
                <a:solidFill>
                  <a:srgbClr val="FFFFFF"/>
                </a:solidFill>
                <a:latin typeface="Arial"/>
                <a:ea typeface="Lato Medium"/>
              </a:rPr>
              <a:t>Click to edit Master text styles</a:t>
            </a:r>
            <a:endParaRPr lang="en-US" sz="1350" b="0" strike="noStrike" spc="-1">
              <a:solidFill>
                <a:srgbClr val="000000"/>
              </a:solidFill>
              <a:latin typeface="Arial"/>
            </a:endParaRPr>
          </a:p>
        </p:txBody>
      </p:sp>
      <p:sp>
        <p:nvSpPr>
          <p:cNvPr id="5" name="PlaceHolder 4"/>
          <p:cNvSpPr>
            <a:spLocks noGrp="1"/>
          </p:cNvSpPr>
          <p:nvPr>
            <p:ph type="body"/>
          </p:nvPr>
        </p:nvSpPr>
        <p:spPr>
          <a:xfrm>
            <a:off x="4581360" y="0"/>
            <a:ext cx="4562280" cy="5143320"/>
          </a:xfrm>
          <a:prstGeom prst="rect">
            <a:avLst/>
          </a:prstGeom>
        </p:spPr>
        <p:txBody>
          <a:bodyPr lIns="90000" tIns="2592000" rIns="90000" bIns="45000">
            <a:noAutofit/>
          </a:bodyPr>
          <a:lstStyle/>
          <a:p>
            <a:pPr algn="ctr">
              <a:lnSpc>
                <a:spcPct val="100000"/>
              </a:lnSpc>
            </a:pPr>
            <a:r>
              <a:rPr lang="en-US" sz="830" b="0" strike="noStrike" spc="-1">
                <a:solidFill>
                  <a:srgbClr val="000000"/>
                </a:solidFill>
                <a:latin typeface="Arial"/>
              </a:rPr>
              <a:t>Insert photographic image</a:t>
            </a:r>
          </a:p>
        </p:txBody>
      </p:sp>
      <p:sp>
        <p:nvSpPr>
          <p:cNvPr id="6" name="PlaceHolder 5"/>
          <p:cNvSpPr>
            <a:spLocks noGrp="1"/>
          </p:cNvSpPr>
          <p:nvPr>
            <p:ph type="sldNum"/>
          </p:nvPr>
        </p:nvSpPr>
        <p:spPr>
          <a:xfrm>
            <a:off x="8539560" y="4887000"/>
            <a:ext cx="124560" cy="82440"/>
          </a:xfrm>
          <a:prstGeom prst="rect">
            <a:avLst/>
          </a:prstGeom>
        </p:spPr>
        <p:txBody>
          <a:bodyPr lIns="0" tIns="0" rIns="0" bIns="0" anchor="ctr">
            <a:noAutofit/>
          </a:bodyPr>
          <a:lstStyle/>
          <a:p>
            <a:pPr>
              <a:lnSpc>
                <a:spcPct val="100000"/>
              </a:lnSpc>
            </a:pPr>
            <a:fld id="{3E6BD0BC-FF23-45FC-B785-3553B3F71BEF}" type="slidenum">
              <a:rPr lang="en-US" sz="600" b="1" strike="noStrike" spc="-1">
                <a:solidFill>
                  <a:srgbClr val="003057"/>
                </a:solidFill>
                <a:latin typeface="Arial"/>
                <a:ea typeface="Lato Light"/>
              </a:rPr>
              <a:t>‹#›</a:t>
            </a:fld>
            <a:endParaRPr lang="en-US" sz="600" b="0" strike="noStrike" spc="-1">
              <a:latin typeface="Times New Roman"/>
            </a:endParaRPr>
          </a:p>
        </p:txBody>
      </p:sp>
      <p:sp>
        <p:nvSpPr>
          <p:cNvPr id="7" name="Line 6"/>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sp>
        <p:nvSpPr>
          <p:cNvPr id="8" name="PlaceHolder 7"/>
          <p:cNvSpPr>
            <a:spLocks noGrp="1"/>
          </p:cNvSpPr>
          <p:nvPr>
            <p:ph type="ftr"/>
          </p:nvPr>
        </p:nvSpPr>
        <p:spPr>
          <a:xfrm>
            <a:off x="6686280" y="4887000"/>
            <a:ext cx="1792800" cy="82440"/>
          </a:xfrm>
          <a:prstGeom prst="rect">
            <a:avLst/>
          </a:prstGeom>
        </p:spPr>
        <p:txBody>
          <a:bodyPr lIns="0" tIns="0" rIns="0" bIns="0" anchor="ctr">
            <a:noAutofit/>
          </a:bodyPr>
          <a:lstStyle/>
          <a:p>
            <a:pPr algn="r">
              <a:lnSpc>
                <a:spcPct val="100000"/>
              </a:lnSpc>
            </a:pPr>
            <a:r>
              <a:rPr lang="en-US" sz="530" b="1" strike="noStrike" spc="-1">
                <a:solidFill>
                  <a:srgbClr val="003057"/>
                </a:solidFill>
                <a:latin typeface="Arial"/>
              </a:rPr>
              <a:t>Presentation Title Arial Bold 7 pt</a:t>
            </a:r>
            <a:endParaRPr lang="en-US" sz="53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45" name="Line 1"/>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pic>
        <p:nvPicPr>
          <p:cNvPr id="46" name="Picture 6"/>
          <p:cNvPicPr/>
          <p:nvPr/>
        </p:nvPicPr>
        <p:blipFill>
          <a:blip r:embed="rId14"/>
          <a:stretch/>
        </p:blipFill>
        <p:spPr>
          <a:xfrm>
            <a:off x="466920" y="4782600"/>
            <a:ext cx="694440" cy="211680"/>
          </a:xfrm>
          <a:prstGeom prst="rect">
            <a:avLst/>
          </a:prstGeom>
          <a:ln>
            <a:noFill/>
          </a:ln>
        </p:spPr>
      </p:pic>
      <p:pic>
        <p:nvPicPr>
          <p:cNvPr id="47" name="Picture 4"/>
          <p:cNvPicPr/>
          <p:nvPr/>
        </p:nvPicPr>
        <p:blipFill>
          <a:blip r:embed="rId15"/>
          <a:srcRect t="5774" b="5309"/>
          <a:stretch/>
        </p:blipFill>
        <p:spPr>
          <a:xfrm>
            <a:off x="1839960" y="0"/>
            <a:ext cx="5661720" cy="5143320"/>
          </a:xfrm>
          <a:prstGeom prst="rect">
            <a:avLst/>
          </a:prstGeom>
          <a:ln>
            <a:noFill/>
          </a:ln>
        </p:spPr>
      </p:pic>
      <p:sp>
        <p:nvSpPr>
          <p:cNvPr id="48" name="PlaceHolder 2"/>
          <p:cNvSpPr>
            <a:spLocks noGrp="1"/>
          </p:cNvSpPr>
          <p:nvPr>
            <p:ph type="title"/>
          </p:nvPr>
        </p:nvSpPr>
        <p:spPr>
          <a:xfrm>
            <a:off x="2016360" y="2070000"/>
            <a:ext cx="5332680" cy="1003320"/>
          </a:xfrm>
          <a:prstGeom prst="rect">
            <a:avLst/>
          </a:prstGeom>
        </p:spPr>
        <p:txBody>
          <a:bodyPr lIns="0" tIns="0" rIns="0" bIns="0" anchor="ctr">
            <a:noAutofit/>
          </a:bodyPr>
          <a:lstStyle/>
          <a:p>
            <a:pPr algn="ctr">
              <a:lnSpc>
                <a:spcPts val="2999"/>
              </a:lnSpc>
            </a:pPr>
            <a:r>
              <a:rPr lang="en-US" sz="2700" b="1" strike="noStrike" spc="-1">
                <a:solidFill>
                  <a:srgbClr val="003057"/>
                </a:solidFill>
                <a:latin typeface="Times New Roman"/>
              </a:rPr>
              <a:t>Click to edit Master title style</a:t>
            </a:r>
            <a:endParaRPr lang="en-US" sz="2700" b="0" strike="noStrike" spc="-1">
              <a:solidFill>
                <a:srgbClr val="000000"/>
              </a:solidFill>
              <a:latin typeface="Arial"/>
            </a:endParaRPr>
          </a:p>
        </p:txBody>
      </p:sp>
      <p:pic>
        <p:nvPicPr>
          <p:cNvPr id="49" name="Picture 5"/>
          <p:cNvPicPr/>
          <p:nvPr/>
        </p:nvPicPr>
        <p:blipFill>
          <a:blip r:embed="rId16"/>
          <a:stretch/>
        </p:blipFill>
        <p:spPr>
          <a:xfrm>
            <a:off x="468000" y="4781880"/>
            <a:ext cx="695520" cy="210600"/>
          </a:xfrm>
          <a:prstGeom prst="rect">
            <a:avLst/>
          </a:prstGeom>
          <a:ln>
            <a:noFill/>
          </a:ln>
        </p:spPr>
      </p:pic>
      <p:sp>
        <p:nvSpPr>
          <p:cNvPr id="50" name="PlaceHolder 3"/>
          <p:cNvSpPr>
            <a:spLocks noGrp="1"/>
          </p:cNvSpPr>
          <p:nvPr>
            <p:ph type="sldNum"/>
          </p:nvPr>
        </p:nvSpPr>
        <p:spPr>
          <a:xfrm>
            <a:off x="8539560" y="4887000"/>
            <a:ext cx="124560" cy="82440"/>
          </a:xfrm>
          <a:prstGeom prst="rect">
            <a:avLst/>
          </a:prstGeom>
        </p:spPr>
        <p:txBody>
          <a:bodyPr lIns="0" tIns="0" rIns="0" bIns="0" anchor="ctr">
            <a:noAutofit/>
          </a:bodyPr>
          <a:lstStyle/>
          <a:p>
            <a:pPr>
              <a:lnSpc>
                <a:spcPct val="100000"/>
              </a:lnSpc>
            </a:pPr>
            <a:fld id="{8A875177-E1ED-435C-B125-85D7BC05EA7F}" type="slidenum">
              <a:rPr lang="en-US" sz="600" b="1" strike="noStrike" spc="-1">
                <a:solidFill>
                  <a:srgbClr val="FFFFFF"/>
                </a:solidFill>
                <a:latin typeface="Arial"/>
                <a:ea typeface="Lato Light"/>
              </a:rPr>
              <a:t>‹#›</a:t>
            </a:fld>
            <a:endParaRPr lang="en-US" sz="600" b="0" strike="noStrike" spc="-1">
              <a:latin typeface="Times New Roman"/>
            </a:endParaRPr>
          </a:p>
        </p:txBody>
      </p:sp>
      <p:sp>
        <p:nvSpPr>
          <p:cNvPr id="51" name="Line 4"/>
          <p:cNvSpPr/>
          <p:nvPr/>
        </p:nvSpPr>
        <p:spPr>
          <a:xfrm>
            <a:off x="8506800" y="4889880"/>
            <a:ext cx="0" cy="64800"/>
          </a:xfrm>
          <a:prstGeom prst="line">
            <a:avLst/>
          </a:prstGeom>
          <a:ln w="6480">
            <a:solidFill>
              <a:srgbClr val="FFFFFF"/>
            </a:solidFill>
            <a:round/>
          </a:ln>
        </p:spPr>
        <p:style>
          <a:lnRef idx="1">
            <a:schemeClr val="accent1"/>
          </a:lnRef>
          <a:fillRef idx="0">
            <a:schemeClr val="accent1"/>
          </a:fillRef>
          <a:effectRef idx="0">
            <a:schemeClr val="accent1"/>
          </a:effectRef>
          <a:fontRef idx="minor"/>
        </p:style>
      </p:sp>
      <p:sp>
        <p:nvSpPr>
          <p:cNvPr id="52" name="PlaceHolder 5"/>
          <p:cNvSpPr>
            <a:spLocks noGrp="1"/>
          </p:cNvSpPr>
          <p:nvPr>
            <p:ph type="ftr"/>
          </p:nvPr>
        </p:nvSpPr>
        <p:spPr>
          <a:xfrm>
            <a:off x="6686280" y="4887000"/>
            <a:ext cx="1792800" cy="82440"/>
          </a:xfrm>
          <a:prstGeom prst="rect">
            <a:avLst/>
          </a:prstGeom>
        </p:spPr>
        <p:txBody>
          <a:bodyPr lIns="0" tIns="0" rIns="0" bIns="0" anchor="ctr">
            <a:noAutofit/>
          </a:bodyPr>
          <a:lstStyle/>
          <a:p>
            <a:pPr algn="r">
              <a:lnSpc>
                <a:spcPct val="100000"/>
              </a:lnSpc>
            </a:pPr>
            <a:r>
              <a:rPr lang="en-US" sz="530" b="1" strike="noStrike" spc="-1">
                <a:solidFill>
                  <a:srgbClr val="FFFFFF"/>
                </a:solidFill>
                <a:latin typeface="Arial"/>
              </a:rPr>
              <a:t>Presentation Title Arial Bold 7 pt</a:t>
            </a:r>
            <a:endParaRPr lang="en-US" sz="530" b="0" strike="noStrike" spc="-1">
              <a:latin typeface="Times New Roman"/>
            </a:endParaRPr>
          </a:p>
        </p:txBody>
      </p:sp>
      <p:sp>
        <p:nvSpPr>
          <p:cNvPr id="53"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35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135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900" b="0" strike="noStrike" spc="-1">
                <a:solidFill>
                  <a:srgbClr val="003057"/>
                </a:solidFill>
                <a:latin typeface="Arial"/>
              </a:rPr>
              <a:t>Third Outline Level</a:t>
            </a:r>
          </a:p>
          <a:p>
            <a:pPr marL="1728000" lvl="3" indent="-216000">
              <a:spcBef>
                <a:spcPts val="567"/>
              </a:spcBef>
              <a:buClr>
                <a:srgbClr val="FFFFFF"/>
              </a:buClr>
              <a:buSzPct val="75000"/>
              <a:buFont typeface="Symbol" charset="2"/>
              <a:buChar char=""/>
            </a:pPr>
            <a:r>
              <a:rPr lang="en-US" sz="135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0"/>
          </a:blip>
          <a:stretch>
            <a:fillRect/>
          </a:stretch>
        </a:blipFill>
        <a:effectLst/>
      </p:bgPr>
    </p:bg>
    <p:spTree>
      <p:nvGrpSpPr>
        <p:cNvPr id="1" name=""/>
        <p:cNvGrpSpPr/>
        <p:nvPr/>
      </p:nvGrpSpPr>
      <p:grpSpPr>
        <a:xfrm>
          <a:off x="0" y="0"/>
          <a:ext cx="0" cy="0"/>
          <a:chOff x="0" y="0"/>
          <a:chExt cx="0" cy="0"/>
        </a:xfrm>
      </p:grpSpPr>
      <p:sp>
        <p:nvSpPr>
          <p:cNvPr id="90" name="CustomShape 1"/>
          <p:cNvSpPr/>
          <p:nvPr/>
        </p:nvSpPr>
        <p:spPr>
          <a:xfrm>
            <a:off x="457200" y="210600"/>
            <a:ext cx="822924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endParaRPr lang="en-US" sz="3600" b="0" strike="noStrike" spc="-1">
              <a:latin typeface="Arial"/>
            </a:endParaRPr>
          </a:p>
        </p:txBody>
      </p:sp>
      <p:pic>
        <p:nvPicPr>
          <p:cNvPr id="91" name="Picture 5"/>
          <p:cNvPicPr/>
          <p:nvPr/>
        </p:nvPicPr>
        <p:blipFill>
          <a:blip r:embed="rId15"/>
          <a:stretch/>
        </p:blipFill>
        <p:spPr>
          <a:xfrm>
            <a:off x="0" y="0"/>
            <a:ext cx="9143640" cy="5143320"/>
          </a:xfrm>
          <a:prstGeom prst="rect">
            <a:avLst/>
          </a:prstGeom>
          <a:ln>
            <a:noFill/>
          </a:ln>
        </p:spPr>
      </p:pic>
      <p:sp>
        <p:nvSpPr>
          <p:cNvPr id="92" name="PlaceHolder 2"/>
          <p:cNvSpPr>
            <a:spLocks noGrp="1"/>
          </p:cNvSpPr>
          <p:nvPr>
            <p:ph type="title"/>
          </p:nvPr>
        </p:nvSpPr>
        <p:spPr>
          <a:xfrm>
            <a:off x="805680" y="0"/>
            <a:ext cx="7547760" cy="560160"/>
          </a:xfrm>
          <a:prstGeom prst="rect">
            <a:avLst/>
          </a:prstGeom>
        </p:spPr>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p>
        </p:txBody>
      </p:sp>
      <p:sp>
        <p:nvSpPr>
          <p:cNvPr id="93" name="PlaceHolder 3"/>
          <p:cNvSpPr>
            <a:spLocks noGrp="1"/>
          </p:cNvSpPr>
          <p:nvPr>
            <p:ph type="body"/>
          </p:nvPr>
        </p:nvSpPr>
        <p:spPr>
          <a:xfrm>
            <a:off x="814680" y="814680"/>
            <a:ext cx="7539120" cy="3546720"/>
          </a:xfrm>
          <a:prstGeom prst="rect">
            <a:avLst/>
          </a:prstGeom>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Click to edit Master text styles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Second level</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Calibri"/>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Calibri"/>
              </a:rPr>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0"/>
          </a:blip>
          <a:stretch>
            <a:fillRect/>
          </a:stretch>
        </a:blipFill>
        <a:effectLst/>
      </p:bgPr>
    </p:bg>
    <p:spTree>
      <p:nvGrpSpPr>
        <p:cNvPr id="1" name=""/>
        <p:cNvGrpSpPr/>
        <p:nvPr/>
      </p:nvGrpSpPr>
      <p:grpSpPr>
        <a:xfrm>
          <a:off x="0" y="0"/>
          <a:ext cx="0" cy="0"/>
          <a:chOff x="0" y="0"/>
          <a:chExt cx="0" cy="0"/>
        </a:xfrm>
      </p:grpSpPr>
      <p:sp>
        <p:nvSpPr>
          <p:cNvPr id="130" name="CustomShape 1"/>
          <p:cNvSpPr/>
          <p:nvPr/>
        </p:nvSpPr>
        <p:spPr>
          <a:xfrm>
            <a:off x="457200" y="210600"/>
            <a:ext cx="822924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endParaRPr lang="en-US" sz="3600" b="0" strike="noStrike" spc="-1">
              <a:latin typeface="Arial"/>
            </a:endParaRPr>
          </a:p>
        </p:txBody>
      </p:sp>
      <p:pic>
        <p:nvPicPr>
          <p:cNvPr id="131" name="Picture 5"/>
          <p:cNvPicPr/>
          <p:nvPr/>
        </p:nvPicPr>
        <p:blipFill>
          <a:blip r:embed="rId15"/>
          <a:stretch/>
        </p:blipFill>
        <p:spPr>
          <a:xfrm>
            <a:off x="0" y="0"/>
            <a:ext cx="9143640" cy="5143320"/>
          </a:xfrm>
          <a:prstGeom prst="rect">
            <a:avLst/>
          </a:prstGeom>
          <a:ln>
            <a:noFill/>
          </a:ln>
        </p:spPr>
      </p:pic>
      <p:sp>
        <p:nvSpPr>
          <p:cNvPr id="132" name="PlaceHolder 2"/>
          <p:cNvSpPr>
            <a:spLocks noGrp="1"/>
          </p:cNvSpPr>
          <p:nvPr>
            <p:ph type="title"/>
          </p:nvPr>
        </p:nvSpPr>
        <p:spPr>
          <a:xfrm>
            <a:off x="805680" y="0"/>
            <a:ext cx="7547760" cy="560160"/>
          </a:xfrm>
          <a:prstGeom prst="rect">
            <a:avLst/>
          </a:prstGeom>
        </p:spPr>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p>
        </p:txBody>
      </p:sp>
      <p:sp>
        <p:nvSpPr>
          <p:cNvPr id="133" name="PlaceHolder 3"/>
          <p:cNvSpPr>
            <a:spLocks noGrp="1"/>
          </p:cNvSpPr>
          <p:nvPr>
            <p:ph type="body"/>
          </p:nvPr>
        </p:nvSpPr>
        <p:spPr>
          <a:xfrm>
            <a:off x="814680" y="814680"/>
            <a:ext cx="7539120" cy="3546720"/>
          </a:xfrm>
          <a:prstGeom prst="rect">
            <a:avLst/>
          </a:prstGeom>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Click to edit Master text styles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Second level</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Calibri"/>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Calibri"/>
              </a:rPr>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hyperlink" Target="https://aws.amazon.com/compliance/services-in-scope/" TargetMode="Externa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hyperlink" Target="https://aws.amazon.com/global-accelerator/?blogs-global-accelerator.sort-by=item.additionalFields.createdDate&amp;blogs-global-accelerator.sort-order=desc&amp;aws-global-accelerator-wn.sort-by=item.additionalFields.postDateTime&amp;aws-global-accelerator-wn.sort-order=desc" TargetMode="External"/><Relationship Id="rId2" Type="http://schemas.openxmlformats.org/officeDocument/2006/relationships/hyperlink" Target="https://aws.amazon.com/shield/features/" TargetMode="External"/><Relationship Id="rId1" Type="http://schemas.openxmlformats.org/officeDocument/2006/relationships/slideLayout" Target="../slideLayouts/slideLayout37.xml"/><Relationship Id="rId4" Type="http://schemas.openxmlformats.org/officeDocument/2006/relationships/image" Target="../media/image92.png"/></Relationships>
</file>

<file path=ppt/slides/_rels/slide1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ws.amazon.com/macie/" TargetMode="Externa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2.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3" Type="http://schemas.openxmlformats.org/officeDocument/2006/relationships/hyperlink" Target="https://aws.amazon.com/security-hub/" TargetMode="External"/><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hyperlink" Target="https://aws.amazon.com/security-hub/features/?nc=sn&amp;loc=2" TargetMode="External"/><Relationship Id="rId5" Type="http://schemas.openxmlformats.org/officeDocument/2006/relationships/image" Target="../media/image95.png"/><Relationship Id="rId4" Type="http://schemas.openxmlformats.org/officeDocument/2006/relationships/hyperlink" Target="https://docs.aws.amazon.com/securityhub/latest/userguide/securityhub-standards-fsbp.html"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3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3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37.xml"/><Relationship Id="rId5" Type="http://schemas.openxmlformats.org/officeDocument/2006/relationships/image" Target="../media/image19.jpeg"/><Relationship Id="rId4" Type="http://schemas.microsoft.com/office/2007/relationships/hdphoto" Target="../media/hdphoto1.wdp"/></Relationships>
</file>

<file path=ppt/slides/_rels/slide1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png"/><Relationship Id="rId21" Type="http://schemas.openxmlformats.org/officeDocument/2006/relationships/image" Target="../media/image118.png"/><Relationship Id="rId34" Type="http://schemas.openxmlformats.org/officeDocument/2006/relationships/image" Target="../media/image131.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33" Type="http://schemas.openxmlformats.org/officeDocument/2006/relationships/image" Target="../media/image130.png"/><Relationship Id="rId2" Type="http://schemas.openxmlformats.org/officeDocument/2006/relationships/notesSlide" Target="../notesSlides/notesSlide29.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6.png"/><Relationship Id="rId1" Type="http://schemas.openxmlformats.org/officeDocument/2006/relationships/slideLayout" Target="../slideLayouts/slideLayout37.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32" Type="http://schemas.openxmlformats.org/officeDocument/2006/relationships/image" Target="../media/image129.png"/><Relationship Id="rId37" Type="http://schemas.openxmlformats.org/officeDocument/2006/relationships/image" Target="../media/image132.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5.png"/><Relationship Id="rId36" Type="http://schemas.openxmlformats.org/officeDocument/2006/relationships/image" Target="../media/image23.png"/><Relationship Id="rId10" Type="http://schemas.openxmlformats.org/officeDocument/2006/relationships/image" Target="../media/image107.png"/><Relationship Id="rId19" Type="http://schemas.openxmlformats.org/officeDocument/2006/relationships/image" Target="../media/image116.png"/><Relationship Id="rId31" Type="http://schemas.openxmlformats.org/officeDocument/2006/relationships/image" Target="../media/image12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7.png"/><Relationship Id="rId35" Type="http://schemas.openxmlformats.org/officeDocument/2006/relationships/image" Target="../media/image21.png"/></Relationships>
</file>

<file path=ppt/slides/_rels/slide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ws.amazon.com/codecommit/" TargetMode="External"/><Relationship Id="rId1" Type="http://schemas.openxmlformats.org/officeDocument/2006/relationships/slideLayout" Target="../slideLayouts/slideLayout37.xml"/><Relationship Id="rId4" Type="http://schemas.openxmlformats.org/officeDocument/2006/relationships/image" Target="../media/image133.png"/></Relationships>
</file>

<file path=ppt/slides/_rels/slide1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ws.amazon.com/codebuild/" TargetMode="Externa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aws.amazon.com/codedeploy/?nc=sn&amp;loc=0" TargetMode="Externa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8" Type="http://schemas.openxmlformats.org/officeDocument/2006/relationships/hyperlink" Target="https://aws.amazon.com/cli/" TargetMode="External"/><Relationship Id="rId3" Type="http://schemas.openxmlformats.org/officeDocument/2006/relationships/image" Target="../media/image135.png"/><Relationship Id="rId7" Type="http://schemas.openxmlformats.org/officeDocument/2006/relationships/hyperlink" Target="https://aws.amazon.com/codestar/" TargetMode="External"/><Relationship Id="rId2" Type="http://schemas.openxmlformats.org/officeDocument/2006/relationships/image" Target="../media/image134.png"/><Relationship Id="rId1" Type="http://schemas.openxmlformats.org/officeDocument/2006/relationships/slideLayout" Target="../slideLayouts/slideLayout37.xml"/><Relationship Id="rId6" Type="http://schemas.openxmlformats.org/officeDocument/2006/relationships/hyperlink" Target="https://aws.amazon.com/codepipeline/" TargetMode="External"/><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hyperlink" Target="https://aws.amazon.com/getting-started/tools-sdks/?nc2=type_a"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26" Type="http://schemas.openxmlformats.org/officeDocument/2006/relationships/image" Target="../media/image123.png"/><Relationship Id="rId3" Type="http://schemas.openxmlformats.org/officeDocument/2006/relationships/image" Target="../media/image100.png"/><Relationship Id="rId21" Type="http://schemas.openxmlformats.org/officeDocument/2006/relationships/image" Target="../media/image118.png"/><Relationship Id="rId34" Type="http://schemas.openxmlformats.org/officeDocument/2006/relationships/image" Target="../media/image131.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5" Type="http://schemas.openxmlformats.org/officeDocument/2006/relationships/image" Target="../media/image122.png"/><Relationship Id="rId33" Type="http://schemas.openxmlformats.org/officeDocument/2006/relationships/image" Target="../media/image130.png"/><Relationship Id="rId2" Type="http://schemas.openxmlformats.org/officeDocument/2006/relationships/notesSlide" Target="../notesSlides/notesSlide30.xml"/><Relationship Id="rId16" Type="http://schemas.openxmlformats.org/officeDocument/2006/relationships/image" Target="../media/image113.png"/><Relationship Id="rId20" Type="http://schemas.openxmlformats.org/officeDocument/2006/relationships/image" Target="../media/image117.png"/><Relationship Id="rId29" Type="http://schemas.openxmlformats.org/officeDocument/2006/relationships/image" Target="../media/image126.png"/><Relationship Id="rId1" Type="http://schemas.openxmlformats.org/officeDocument/2006/relationships/slideLayout" Target="../slideLayouts/slideLayout37.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1.png"/><Relationship Id="rId32" Type="http://schemas.openxmlformats.org/officeDocument/2006/relationships/image" Target="../media/image129.png"/><Relationship Id="rId37" Type="http://schemas.openxmlformats.org/officeDocument/2006/relationships/image" Target="../media/image132.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28" Type="http://schemas.openxmlformats.org/officeDocument/2006/relationships/image" Target="../media/image125.png"/><Relationship Id="rId36" Type="http://schemas.openxmlformats.org/officeDocument/2006/relationships/image" Target="../media/image23.png"/><Relationship Id="rId10" Type="http://schemas.openxmlformats.org/officeDocument/2006/relationships/image" Target="../media/image107.png"/><Relationship Id="rId19" Type="http://schemas.openxmlformats.org/officeDocument/2006/relationships/image" Target="../media/image116.png"/><Relationship Id="rId31" Type="http://schemas.openxmlformats.org/officeDocument/2006/relationships/image" Target="../media/image12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 Id="rId27" Type="http://schemas.openxmlformats.org/officeDocument/2006/relationships/image" Target="../media/image124.png"/><Relationship Id="rId30" Type="http://schemas.openxmlformats.org/officeDocument/2006/relationships/image" Target="../media/image127.png"/><Relationship Id="rId35" Type="http://schemas.openxmlformats.org/officeDocument/2006/relationships/image" Target="../media/image21.png"/></Relationships>
</file>

<file path=ppt/slides/_rels/slide131.xml.rels><?xml version="1.0" encoding="UTF-8" standalone="yes"?>
<Relationships xmlns="http://schemas.openxmlformats.org/package/2006/relationships"><Relationship Id="rId8" Type="http://schemas.openxmlformats.org/officeDocument/2006/relationships/hyperlink" Target="https://docs.amazonaws.cn/en_us/AWSCloudFormation/latest/UserGuide/cfn-console-add-tags.html" TargetMode="External"/><Relationship Id="rId3" Type="http://schemas.openxmlformats.org/officeDocument/2006/relationships/hyperlink" Target="https://docs.aws.amazon.com/cloudformation-cli/latest/userguide/what-is-cloudformation-cli.html" TargetMode="External"/><Relationship Id="rId7" Type="http://schemas.openxmlformats.org/officeDocument/2006/relationships/hyperlink" Target="https://docs.aws.amazon.com/AWSCloudFormation/latest/UserGuide/aws-attribute-dependson.html" TargetMode="External"/><Relationship Id="rId2" Type="http://schemas.openxmlformats.org/officeDocument/2006/relationships/hyperlink" Target="https://aws.amazon.com/cloudformation/" TargetMode="External"/><Relationship Id="rId1" Type="http://schemas.openxmlformats.org/officeDocument/2006/relationships/slideLayout" Target="../slideLayouts/slideLayout37.xml"/><Relationship Id="rId6" Type="http://schemas.openxmlformats.org/officeDocument/2006/relationships/hyperlink" Target="https://docs.aws.amazon.com/AWSCloudFormation/latest/UserGuide/cfn-console-create-stacks-changesets.html" TargetMode="External"/><Relationship Id="rId5" Type="http://schemas.openxmlformats.org/officeDocument/2006/relationships/hyperlink" Target="https://docs.aws.amazon.com/serverless-application-model/latest/developerguide/what-is-sam.html" TargetMode="External"/><Relationship Id="rId4" Type="http://schemas.openxmlformats.org/officeDocument/2006/relationships/hyperlink" Target="https://docs.aws.amazon.com/cdk/v2/guide/home.html" TargetMode="External"/><Relationship Id="rId9" Type="http://schemas.openxmlformats.org/officeDocument/2006/relationships/image" Target="../media/image138.png"/></Relationships>
</file>

<file path=ppt/slides/_rels/slide13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mailto:rich@quicloud.com" TargetMode="Externa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25.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17.png"/><Relationship Id="rId4" Type="http://schemas.openxmlformats.org/officeDocument/2006/relationships/hyperlink" Target="https://jupyter.org/" TargetMode="Externa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utom8d-basics-to-guru"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aws.amazon.com/blogs/security/tag/aws-lambd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25.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25.xml"/><Relationship Id="rId4" Type="http://schemas.openxmlformats.org/officeDocument/2006/relationships/hyperlink" Target="https://aws.amazon.com/blogs/iot/using-continuous-jobs-with-aws-iot-device-managemen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25.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25.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38.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hyperlink" Target="https://aws.amazon.com/systems-manager/" TargetMode="External"/><Relationship Id="rId1" Type="http://schemas.openxmlformats.org/officeDocument/2006/relationships/slideLayout" Target="../slideLayouts/slideLayout2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hyperlink" Target="https://aws.amazon.com/systems-manager/features/#OpsCenter" TargetMode="External"/><Relationship Id="rId9" Type="http://schemas.openxmlformats.org/officeDocument/2006/relationships/image" Target="../media/image53.png"/><Relationship Id="rId14" Type="http://schemas.openxmlformats.org/officeDocument/2006/relationships/hyperlink" Target="https://aws.amazon.com/systems-manager/feature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8" Type="http://schemas.openxmlformats.org/officeDocument/2006/relationships/hyperlink" Target="https://aws.amazon.com/blogs/security/how-to-securely-provide-database-credentials-to-lambda-functions-by-using-aws-secrets-manager/" TargetMode="External"/><Relationship Id="rId3" Type="http://schemas.openxmlformats.org/officeDocument/2006/relationships/image" Target="../media/image5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59.png"/><Relationship Id="rId5" Type="http://schemas.openxmlformats.org/officeDocument/2006/relationships/image" Target="../media/image33.png"/><Relationship Id="rId4" Type="http://schemas.openxmlformats.org/officeDocument/2006/relationships/hyperlink" Target="https://aws.amazon.com/secrets-manager/"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25.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hyperlink" Target="https://aws.amazon.com/blogs/storage/automating-amazon-ebs-volume-resizing-with-aws-step-functions-and-aws-systems-manager/"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hyperlink" Target="https://aws.amazon.com/blogs/security/how-to-audit-your-aws-resources-for-security-compliance-by-using-custom-aws-config-rules/" TargetMode="External"/><Relationship Id="rId5" Type="http://schemas.openxmlformats.org/officeDocument/2006/relationships/hyperlink" Target="https://medium.com/@rfreeman/serverless-dynamic-real-time-dashboard-with-aws-dynamodb-a1a7f8d3bc01" TargetMode="External"/><Relationship Id="rId4" Type="http://schemas.openxmlformats.org/officeDocument/2006/relationships/hyperlink" Target="https://aws.amazon.com/blogs/architecture/optimize-cost-by-automating-the-start-stop-of-resources-in-non-production-environment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5.xml"/><Relationship Id="rId4" Type="http://schemas.openxmlformats.org/officeDocument/2006/relationships/hyperlink" Target="https://docs.aws.amazon.com/awssupport/latest/user/cloudwatch-events-ta.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67.jpe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jpe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hyperlink" Target="https://www.cve.org/"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37.xml"/><Relationship Id="rId6" Type="http://schemas.openxmlformats.org/officeDocument/2006/relationships/image" Target="../media/image75.png"/><Relationship Id="rId5" Type="http://schemas.openxmlformats.org/officeDocument/2006/relationships/hyperlink" Target="https://aws.amazon.com/firewall-manager/?nc2=type_a" TargetMode="External"/><Relationship Id="rId4" Type="http://schemas.openxmlformats.org/officeDocument/2006/relationships/hyperlink" Target="https://aws.amazon.com/marketplace/solutions/security/waf-managed-ru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ws.amazon.com/waf/features/" TargetMode="Externa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ocs.aws.amazon.com/config/latest/developerguide/conformance-packs.html" TargetMode="External"/><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hyperlink" Target="https://aws.amazon.com/config/features/" TargetMode="External"/><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aws.amazon.com/guardduty/features/" TargetMode="Externa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png"/><Relationship Id="rId9" Type="http://schemas.openxmlformats.org/officeDocument/2006/relationships/image" Target="../media/image86.png"/></Relationships>
</file>

<file path=ppt/slides/_rels/slide9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59.png"/><Relationship Id="rId9" Type="http://schemas.openxmlformats.org/officeDocument/2006/relationships/image" Target="../media/image84.png"/></Relationships>
</file>

<file path=ppt/slides/_rels/slide9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9.png"/><Relationship Id="rId7"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9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9.png"/><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9.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1.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4.png"/></Relationships>
</file>

<file path=ppt/slides/_rels/slide9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59.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37.xml"/><Relationship Id="rId6" Type="http://schemas.openxmlformats.org/officeDocument/2006/relationships/image" Target="../media/image83.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37.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docs.aws.amazon.com/organizations/latest/userguide/services-that-can-integrate-detective.html" TargetMode="Externa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72680" y="1260000"/>
            <a:ext cx="4549680" cy="1682640"/>
          </a:xfrm>
          <a:prstGeom prst="rect">
            <a:avLst/>
          </a:prstGeom>
          <a:noFill/>
          <a:ln>
            <a:noFill/>
          </a:ln>
        </p:spPr>
        <p:txBody>
          <a:bodyPr lIns="0" tIns="0" rIns="0" bIns="0">
            <a:noAutofit/>
          </a:bodyPr>
          <a:lstStyle/>
          <a:p>
            <a:pPr>
              <a:lnSpc>
                <a:spcPts val="3149"/>
              </a:lnSpc>
            </a:pPr>
            <a:r>
              <a:rPr lang="en-US" sz="2850" b="1" strike="noStrike" spc="12">
                <a:solidFill>
                  <a:srgbClr val="D4EAE4"/>
                </a:solidFill>
                <a:latin typeface="Calibri"/>
              </a:rPr>
              <a:t>Lambda Automation:</a:t>
            </a:r>
            <a:br/>
            <a:r>
              <a:rPr lang="en-US" sz="2850" b="1" strike="noStrike" spc="12">
                <a:solidFill>
                  <a:srgbClr val="D4EAE4"/>
                </a:solidFill>
                <a:latin typeface="Calibri"/>
              </a:rPr>
              <a:t>Basics to Guru</a:t>
            </a:r>
            <a:endParaRPr lang="en-US" sz="2850" b="0" strike="noStrike" spc="-1">
              <a:solidFill>
                <a:srgbClr val="000000"/>
              </a:solidFill>
              <a:latin typeface="Arial"/>
            </a:endParaRPr>
          </a:p>
        </p:txBody>
      </p:sp>
      <p:sp>
        <p:nvSpPr>
          <p:cNvPr id="177" name="TextShape 2"/>
          <p:cNvSpPr txBox="1"/>
          <p:nvPr/>
        </p:nvSpPr>
        <p:spPr>
          <a:xfrm>
            <a:off x="472680" y="2101680"/>
            <a:ext cx="3396960" cy="1099800"/>
          </a:xfrm>
          <a:prstGeom prst="rect">
            <a:avLst/>
          </a:prstGeom>
          <a:noFill/>
          <a:ln>
            <a:noFill/>
          </a:ln>
        </p:spPr>
        <p:txBody>
          <a:bodyPr lIns="0" tIns="0" rIns="0" bIns="0">
            <a:noAutofit/>
          </a:bodyPr>
          <a:lstStyle/>
          <a:p>
            <a:pPr algn="ctr"/>
            <a:endParaRPr lang="en-US" sz="3200" b="0" strike="noStrike" spc="-1">
              <a:latin typeface="Arial"/>
            </a:endParaRPr>
          </a:p>
        </p:txBody>
      </p:sp>
      <p:sp>
        <p:nvSpPr>
          <p:cNvPr id="178" name="TextShape 3"/>
          <p:cNvSpPr txBox="1"/>
          <p:nvPr/>
        </p:nvSpPr>
        <p:spPr>
          <a:xfrm>
            <a:off x="472680" y="2931120"/>
            <a:ext cx="3962160" cy="213840"/>
          </a:xfrm>
          <a:prstGeom prst="rect">
            <a:avLst/>
          </a:prstGeom>
          <a:noFill/>
          <a:ln>
            <a:noFill/>
          </a:ln>
        </p:spPr>
        <p:txBody>
          <a:bodyPr lIns="0" tIns="0" rIns="0" bIns="0">
            <a:noAutofit/>
          </a:bodyPr>
          <a:lstStyle/>
          <a:p>
            <a:pPr>
              <a:lnSpc>
                <a:spcPts val="1650"/>
              </a:lnSpc>
            </a:pPr>
            <a:r>
              <a:rPr lang="en-US" sz="1350" b="0" strike="noStrike" spc="-1">
                <a:solidFill>
                  <a:srgbClr val="FFFFFF"/>
                </a:solidFill>
                <a:latin typeface="Calibri"/>
                <a:ea typeface="Lato Medium"/>
              </a:rPr>
              <a:t>Presented by </a:t>
            </a:r>
            <a:r>
              <a:rPr lang="en-US" sz="1350" b="1" strike="noStrike" spc="-1">
                <a:solidFill>
                  <a:srgbClr val="FFFFFF"/>
                </a:solidFill>
                <a:latin typeface="Calibri"/>
                <a:ea typeface="Lato Medium"/>
              </a:rPr>
              <a:t>Rich Morrow</a:t>
            </a:r>
            <a:endParaRPr lang="en-US" sz="1350" b="0" strike="noStrike" spc="-1">
              <a:solidFill>
                <a:srgbClr val="000000"/>
              </a:solidFill>
              <a:latin typeface="Arial"/>
            </a:endParaRPr>
          </a:p>
          <a:p>
            <a:pPr>
              <a:lnSpc>
                <a:spcPts val="1650"/>
              </a:lnSpc>
            </a:pPr>
            <a:endParaRPr lang="en-US" sz="1350" b="0" strike="noStrike" spc="-1">
              <a:solidFill>
                <a:srgbClr val="000000"/>
              </a:solidFill>
              <a:latin typeface="Arial"/>
            </a:endParaRPr>
          </a:p>
          <a:p>
            <a:pPr>
              <a:lnSpc>
                <a:spcPts val="1650"/>
              </a:lnSpc>
            </a:pPr>
            <a:endParaRPr lang="en-US" sz="1350" b="0" strike="noStrike" spc="-1">
              <a:solidFill>
                <a:srgbClr val="000000"/>
              </a:solidFill>
              <a:latin typeface="Arial"/>
            </a:endParaRPr>
          </a:p>
        </p:txBody>
      </p:sp>
      <p:pic>
        <p:nvPicPr>
          <p:cNvPr id="179" name="Picture Placeholder 6"/>
          <p:cNvPicPr/>
          <p:nvPr/>
        </p:nvPicPr>
        <p:blipFill>
          <a:blip r:embed="rId3"/>
          <a:srcRect t="18320" b="18320"/>
          <a:stretch/>
        </p:blipFill>
        <p:spPr>
          <a:xfrm>
            <a:off x="4962600" y="1548000"/>
            <a:ext cx="3359880" cy="2980080"/>
          </a:xfrm>
          <a:prstGeom prst="rect">
            <a:avLst/>
          </a:prstGeom>
          <a:ln>
            <a:noFill/>
          </a:ln>
        </p:spPr>
      </p:pic>
      <p:sp>
        <p:nvSpPr>
          <p:cNvPr id="180" name="TextShape 4"/>
          <p:cNvSpPr txBox="1"/>
          <p:nvPr/>
        </p:nvSpPr>
        <p:spPr>
          <a:xfrm>
            <a:off x="8539560" y="4887000"/>
            <a:ext cx="124560" cy="82440"/>
          </a:xfrm>
          <a:prstGeom prst="rect">
            <a:avLst/>
          </a:prstGeom>
          <a:noFill/>
          <a:ln>
            <a:noFill/>
          </a:ln>
        </p:spPr>
        <p:txBody>
          <a:bodyPr lIns="0" tIns="0" rIns="0" bIns="0" anchor="ctr">
            <a:noAutofit/>
          </a:bodyPr>
          <a:lstStyle/>
          <a:p>
            <a:pPr>
              <a:lnSpc>
                <a:spcPct val="100000"/>
              </a:lnSpc>
            </a:pPr>
            <a:fld id="{F333D57D-7A0C-4E64-BD6B-34B491EB7D5E}" type="slidenum">
              <a:rPr lang="en-US" sz="600" b="1" strike="noStrike" spc="-1">
                <a:solidFill>
                  <a:srgbClr val="003057"/>
                </a:solidFill>
                <a:latin typeface="Arial"/>
                <a:ea typeface="Lato Light"/>
              </a:rPr>
              <a:t>1</a:t>
            </a:fld>
            <a:endParaRPr lang="en-US" sz="600" b="0" strike="noStrike" spc="-1">
              <a:latin typeface="Times New Roman"/>
            </a:endParaRPr>
          </a:p>
        </p:txBody>
      </p:sp>
      <p:sp>
        <p:nvSpPr>
          <p:cNvPr id="181" name="Line 5"/>
          <p:cNvSpPr/>
          <p:nvPr/>
        </p:nvSpPr>
        <p:spPr>
          <a:xfrm>
            <a:off x="8504640" y="489636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Value props of Serverless</a:t>
            </a:r>
          </a:p>
        </p:txBody>
      </p:sp>
      <p:sp>
        <p:nvSpPr>
          <p:cNvPr id="19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No “care and feeding” of infrastructure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Patching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Monitoring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Networking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Scaling (Vertical -or- Horizontal)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Serverless architectures let you focus on your product, not your infrastructure.</a:t>
            </a:r>
          </a:p>
          <a:p>
            <a:pPr marL="457200">
              <a:lnSpc>
                <a:spcPct val="100000"/>
              </a:lnSpc>
              <a:spcBef>
                <a:spcPts val="400"/>
              </a:spcBef>
            </a:pPr>
            <a:endParaRPr lang="en-US" sz="2200" b="0" strike="noStrike" spc="-1">
              <a:solidFill>
                <a:srgbClr val="000000"/>
              </a:solidFill>
              <a:latin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79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is the depth of the information presented?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Goldilock’s zone – “juuust right”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deep</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shallow</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TextShape 1"/>
          <p:cNvSpPr txBox="1"/>
          <p:nvPr/>
        </p:nvSpPr>
        <p:spPr>
          <a:xfrm>
            <a:off x="805680" y="0"/>
            <a:ext cx="7671240" cy="121320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5: Automated WAF rule updates via GuardDuty finding notification</a:t>
            </a:r>
          </a:p>
        </p:txBody>
      </p:sp>
      <p:sp>
        <p:nvSpPr>
          <p:cNvPr id="792"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Create a CloudWatch Event rule to notify of malicious GuardDuty finding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Integrate CW Event with Lambda</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Automate Lambda updating of AWS WAF filter rules in CloudFront</a:t>
            </a:r>
            <a:endParaRPr lang="en-US" sz="2200" b="0" strike="noStrike" spc="-1">
              <a:solidFill>
                <a:srgbClr val="000000"/>
              </a:solidFill>
              <a:latin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794"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TextShape 1"/>
          <p:cNvSpPr txBox="1"/>
          <p:nvPr/>
        </p:nvSpPr>
        <p:spPr>
          <a:xfrm>
            <a:off x="805680" y="0"/>
            <a:ext cx="7611480" cy="112752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S8: Governance, Regulation, and Compliance (GRC) Automation</a:t>
            </a:r>
          </a:p>
        </p:txBody>
      </p:sp>
      <p:sp>
        <p:nvSpPr>
          <p:cNvPr id="79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GRC concerns in a cloud environment.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GRC services (Shield, Macie, Inspector, Security Hub).</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Deeper look into Inspector and Macie.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GRC Lab.</a:t>
            </a:r>
            <a:endParaRPr lang="en-US" sz="2200" b="0" strike="noStrike" spc="-1">
              <a:solidFill>
                <a:srgbClr val="000000"/>
              </a:solidFill>
              <a:latin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79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frequently are you involved in GRC-related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Never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Once/twice a quarter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Once/twice a month</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 twice a week</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Every. Damn. Day.</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GRC Concerns in a cloud environment 1</a:t>
            </a:r>
          </a:p>
        </p:txBody>
      </p:sp>
      <p:sp>
        <p:nvSpPr>
          <p:cNvPr id="80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Ingress / egress data transfer to / from cloud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VPN (many options), TLS (every service supports, some mandate), DirectConnect (dedicated fiber)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Data storage in cloud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Native encryption (if service supports, GRC req’s allow)</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KMS encryption – meets 95%+ of GRC needs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Cloud HSM encryption – for the other 5%</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Client-side encryption – always an option!</a:t>
            </a:r>
          </a:p>
        </p:txBody>
      </p:sp>
      <p:sp>
        <p:nvSpPr>
          <p:cNvPr id="801" name="CustomShape 3"/>
          <p:cNvSpPr/>
          <p:nvPr/>
        </p:nvSpPr>
        <p:spPr>
          <a:xfrm>
            <a:off x="1341720" y="4194000"/>
            <a:ext cx="65818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rPr>
              <a:t>AWS likes to say </a:t>
            </a:r>
            <a:r>
              <a:rPr lang="en-US" sz="1600" b="1" i="1" strike="noStrike" spc="-1">
                <a:solidFill>
                  <a:srgbClr val="000000"/>
                </a:solidFill>
                <a:latin typeface="Calibri"/>
              </a:rPr>
              <a:t>“Move the attacker off of your infrastructure and onto ours”</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 calcmode="lin" valueType="num">
                                      <p:cBhvr additive="repl">
                                        <p:cTn id="7" dur="500" fill="hold"/>
                                        <p:tgtEl>
                                          <p:spTgt spid="801"/>
                                        </p:tgtEl>
                                        <p:attrNameLst>
                                          <p:attrName>ppt_x</p:attrName>
                                        </p:attrNameLst>
                                      </p:cBhvr>
                                      <p:tavLst>
                                        <p:tav tm="0">
                                          <p:val>
                                            <p:strVal val="#ppt_x"/>
                                          </p:val>
                                        </p:tav>
                                        <p:tav tm="100000">
                                          <p:val>
                                            <p:strVal val="#ppt_x"/>
                                          </p:val>
                                        </p:tav>
                                      </p:tavLst>
                                    </p:anim>
                                    <p:anim calcmode="lin" valueType="num">
                                      <p:cBhvr additive="repl">
                                        <p:cTn id="8" dur="500" fill="hold"/>
                                        <p:tgtEl>
                                          <p:spTgt spid="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GRC Concerns in a cloud environment 2</a:t>
            </a:r>
          </a:p>
        </p:txBody>
      </p:sp>
      <p:sp>
        <p:nvSpPr>
          <p:cNvPr id="80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Identities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Federation, SSO [esp SAML] preferred for internal</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Cognito preferred for end-users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Audit trails, Config Management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CloudTrail!</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Config!</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Logging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all possible logs – even if not needed</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Service-level support </a:t>
            </a:r>
            <a:r>
              <a:rPr lang="en-US" sz="2200" b="0" strike="noStrike" spc="-1">
                <a:solidFill>
                  <a:srgbClr val="000000"/>
                </a:solidFill>
                <a:latin typeface="Calibri"/>
              </a:rPr>
              <a:t>for specific GRC requirements!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Always. Hire. Independent. Auditors. ALWAYS! </a:t>
            </a:r>
          </a:p>
          <a:p>
            <a:endParaRPr lang="en-US" sz="2200" b="0" strike="noStrike" spc="-1">
              <a:solidFill>
                <a:srgbClr val="000000"/>
              </a:solidFill>
              <a:latin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Shield</a:t>
            </a:r>
            <a:endParaRPr lang="en-US" sz="3600" b="0" strike="noStrike" spc="-1">
              <a:solidFill>
                <a:srgbClr val="000000"/>
              </a:solidFill>
              <a:latin typeface="Calibri"/>
            </a:endParaRPr>
          </a:p>
        </p:txBody>
      </p:sp>
      <p:sp>
        <p:nvSpPr>
          <p:cNvPr id="80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always-on DDOS protection”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Two levels of service: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Standard (FREE)</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Automatically deployed on CloudFront and Route53</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Protects against all known L3 &amp; L4 attacks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Advanced (Paid)</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Selectively deploy on ALB, NLB, EIP, EC2, </a:t>
            </a:r>
            <a:r>
              <a:rPr lang="en-US" sz="1800" b="0" u="sng" strike="noStrike" spc="-1">
                <a:solidFill>
                  <a:srgbClr val="0000FF"/>
                </a:solidFill>
                <a:uFillTx/>
                <a:latin typeface="Calibri"/>
                <a:hlinkClick r:id="rId3"/>
              </a:rPr>
              <a:t>Global Accelerator</a:t>
            </a:r>
            <a:r>
              <a:rPr lang="en-US" sz="1800" b="0" strike="noStrike" spc="-1">
                <a:solidFill>
                  <a:srgbClr val="000000"/>
                </a:solidFill>
                <a:latin typeface="Calibri"/>
              </a:rPr>
              <a:t>, R53, and CloudFront (but </a:t>
            </a:r>
            <a:r>
              <a:rPr lang="en-US" sz="1800" b="1" strike="noStrike" spc="-1">
                <a:solidFill>
                  <a:srgbClr val="000000"/>
                </a:solidFill>
                <a:latin typeface="Calibri"/>
              </a:rPr>
              <a:t>NOT API Gateway</a:t>
            </a:r>
            <a:r>
              <a:rPr lang="en-US" sz="1800" b="0" strike="noStrike" spc="-1">
                <a:solidFill>
                  <a:srgbClr val="000000"/>
                </a:solidFill>
                <a:latin typeface="Calibri"/>
              </a:rPr>
              <a:t>)</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Protections beyond standard, including L7 &amp; WAF integration</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24x7 Shield Response Team (SRT), who can help author WAF rules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Bill protection (reimbursement) for DDOS-incurred charges</a:t>
            </a:r>
          </a:p>
          <a:p>
            <a:endParaRPr lang="en-US" sz="1800" b="0" strike="noStrike" spc="-1">
              <a:solidFill>
                <a:srgbClr val="000000"/>
              </a:solidFill>
              <a:latin typeface="Calibri"/>
            </a:endParaRPr>
          </a:p>
        </p:txBody>
      </p:sp>
      <p:pic>
        <p:nvPicPr>
          <p:cNvPr id="806" name="Graphic 22"/>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a:t>
            </a:r>
            <a:r>
              <a:rPr lang="en-US" sz="3600" b="0" u="sng" strike="noStrike" spc="-1">
                <a:solidFill>
                  <a:srgbClr val="0000FF"/>
                </a:solidFill>
                <a:uFillTx/>
                <a:latin typeface="Calibri"/>
                <a:hlinkClick r:id="rId2"/>
              </a:rPr>
              <a:t>Macie</a:t>
            </a:r>
            <a:endParaRPr lang="en-US" sz="3600" b="0" strike="noStrike" spc="-1">
              <a:solidFill>
                <a:srgbClr val="000000"/>
              </a:solidFill>
              <a:latin typeface="Calibri"/>
            </a:endParaRPr>
          </a:p>
        </p:txBody>
      </p:sp>
      <p:sp>
        <p:nvSpPr>
          <p:cNvPr id="80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data security and data privacy service that uses machine learning to discover and protect sensitive data”</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Currently only works with S3 (rumors abound of expansion)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Detects “known” sensitive data like PII, PCI,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Allows detection of “custom” sensitive data</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Alerts on:</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Unencrypted buckets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Publicly accessible buckets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Buckets shared w/other Accounts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Works with Organizations</a:t>
            </a:r>
          </a:p>
          <a:p>
            <a:endParaRPr lang="en-US" sz="2000" b="0" strike="noStrike" spc="-1">
              <a:solidFill>
                <a:srgbClr val="000000"/>
              </a:solidFill>
              <a:latin typeface="Calibri"/>
            </a:endParaRPr>
          </a:p>
        </p:txBody>
      </p:sp>
      <p:pic>
        <p:nvPicPr>
          <p:cNvPr id="809" name="Graphic 6"/>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Macie: High Level</a:t>
            </a:r>
          </a:p>
        </p:txBody>
      </p:sp>
      <p:pic>
        <p:nvPicPr>
          <p:cNvPr id="811" name="Graphic 6"/>
          <p:cNvPicPr/>
          <p:nvPr/>
        </p:nvPicPr>
        <p:blipFill>
          <a:blip r:embed="rId2"/>
          <a:stretch/>
        </p:blipFill>
        <p:spPr>
          <a:xfrm>
            <a:off x="7592040" y="179640"/>
            <a:ext cx="761760" cy="761760"/>
          </a:xfrm>
          <a:prstGeom prst="rect">
            <a:avLst/>
          </a:prstGeom>
          <a:ln>
            <a:noFill/>
          </a:ln>
        </p:spPr>
      </p:pic>
      <p:pic>
        <p:nvPicPr>
          <p:cNvPr id="812" name="Picture 2"/>
          <p:cNvPicPr/>
          <p:nvPr/>
        </p:nvPicPr>
        <p:blipFill>
          <a:blip r:embed="rId3"/>
          <a:stretch/>
        </p:blipFill>
        <p:spPr>
          <a:xfrm>
            <a:off x="1288080" y="1464480"/>
            <a:ext cx="6567480" cy="22140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000" b="0" strike="noStrike" spc="-1">
                <a:solidFill>
                  <a:srgbClr val="000000"/>
                </a:solidFill>
                <a:latin typeface="Calibri"/>
              </a:rPr>
              <a:t>Value Props: EC2 -vs- Containers -vs- Lambda</a:t>
            </a:r>
          </a:p>
        </p:txBody>
      </p:sp>
      <p:sp>
        <p:nvSpPr>
          <p:cNvPr id="200" name="Line 2"/>
          <p:cNvSpPr/>
          <p:nvPr/>
        </p:nvSpPr>
        <p:spPr>
          <a:xfrm>
            <a:off x="425880" y="914400"/>
            <a:ext cx="0" cy="3532320"/>
          </a:xfrm>
          <a:prstGeom prst="line">
            <a:avLst/>
          </a:prstGeom>
          <a:ln>
            <a:round/>
          </a:ln>
        </p:spPr>
        <p:style>
          <a:lnRef idx="2">
            <a:schemeClr val="accent1"/>
          </a:lnRef>
          <a:fillRef idx="0">
            <a:schemeClr val="accent1"/>
          </a:fillRef>
          <a:effectRef idx="1">
            <a:schemeClr val="accent1"/>
          </a:effectRef>
          <a:fontRef idx="minor"/>
        </p:style>
      </p:sp>
      <p:sp>
        <p:nvSpPr>
          <p:cNvPr id="201" name="Line 3"/>
          <p:cNvSpPr/>
          <p:nvPr/>
        </p:nvSpPr>
        <p:spPr>
          <a:xfrm>
            <a:off x="425880" y="4446720"/>
            <a:ext cx="8016480" cy="0"/>
          </a:xfrm>
          <a:prstGeom prst="line">
            <a:avLst/>
          </a:prstGeom>
          <a:ln>
            <a:round/>
          </a:ln>
        </p:spPr>
        <p:style>
          <a:lnRef idx="2">
            <a:schemeClr val="accent1"/>
          </a:lnRef>
          <a:fillRef idx="0">
            <a:schemeClr val="accent1"/>
          </a:fillRef>
          <a:effectRef idx="1">
            <a:schemeClr val="accent1"/>
          </a:effectRef>
          <a:fontRef idx="minor"/>
        </p:style>
      </p:sp>
      <p:sp>
        <p:nvSpPr>
          <p:cNvPr id="202" name="CustomShape 4"/>
          <p:cNvSpPr/>
          <p:nvPr/>
        </p:nvSpPr>
        <p:spPr>
          <a:xfrm rot="16200000">
            <a:off x="-588600" y="1613160"/>
            <a:ext cx="1753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 of users served</a:t>
            </a:r>
            <a:endParaRPr lang="en-US" sz="1800" b="0" strike="noStrike" spc="-1">
              <a:latin typeface="Arial"/>
            </a:endParaRPr>
          </a:p>
        </p:txBody>
      </p:sp>
      <p:sp>
        <p:nvSpPr>
          <p:cNvPr id="203" name="CustomShape 5"/>
          <p:cNvSpPr/>
          <p:nvPr/>
        </p:nvSpPr>
        <p:spPr>
          <a:xfrm>
            <a:off x="7023960" y="4387680"/>
            <a:ext cx="1504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response time</a:t>
            </a:r>
            <a:endParaRPr lang="en-US" sz="1800" b="0" strike="noStrike" spc="-1">
              <a:latin typeface="Arial"/>
            </a:endParaRPr>
          </a:p>
        </p:txBody>
      </p:sp>
      <p:grpSp>
        <p:nvGrpSpPr>
          <p:cNvPr id="204" name="Group 6"/>
          <p:cNvGrpSpPr/>
          <p:nvPr/>
        </p:nvGrpSpPr>
        <p:grpSpPr>
          <a:xfrm>
            <a:off x="450720" y="573840"/>
            <a:ext cx="7982280" cy="3773160"/>
            <a:chOff x="450720" y="573840"/>
            <a:chExt cx="7982280" cy="3773160"/>
          </a:xfrm>
        </p:grpSpPr>
        <p:sp>
          <p:nvSpPr>
            <p:cNvPr id="205" name="CustomShape 7"/>
            <p:cNvSpPr/>
            <p:nvPr/>
          </p:nvSpPr>
          <p:spPr>
            <a:xfrm flipV="1">
              <a:off x="519480" y="922320"/>
              <a:ext cx="7833960" cy="3423960"/>
            </a:xfrm>
            <a:prstGeom prst="bentConnector3">
              <a:avLst>
                <a:gd name="adj1" fmla="val 50000"/>
              </a:avLst>
            </a:prstGeom>
            <a:noFill/>
            <a:ln>
              <a:solidFill>
                <a:srgbClr val="FF000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6" name="CustomShape 8"/>
            <p:cNvSpPr/>
            <p:nvPr/>
          </p:nvSpPr>
          <p:spPr>
            <a:xfrm>
              <a:off x="6775200" y="573840"/>
              <a:ext cx="1657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Calibri"/>
                </a:rPr>
                <a:t>EC2 – “t2.nano”</a:t>
              </a:r>
              <a:endParaRPr lang="en-US" sz="1800" b="0" strike="noStrike" spc="-1">
                <a:latin typeface="Arial"/>
              </a:endParaRPr>
            </a:p>
          </p:txBody>
        </p:sp>
        <p:sp>
          <p:nvSpPr>
            <p:cNvPr id="207" name="CustomShape 9"/>
            <p:cNvSpPr/>
            <p:nvPr/>
          </p:nvSpPr>
          <p:spPr>
            <a:xfrm flipH="1">
              <a:off x="450720" y="923400"/>
              <a:ext cx="155160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8" name="CustomShape 10"/>
            <p:cNvSpPr/>
            <p:nvPr/>
          </p:nvSpPr>
          <p:spPr>
            <a:xfrm flipV="1">
              <a:off x="3081600" y="922320"/>
              <a:ext cx="125208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9" name="CustomShape 11"/>
            <p:cNvSpPr/>
            <p:nvPr/>
          </p:nvSpPr>
          <p:spPr>
            <a:xfrm>
              <a:off x="2008440" y="738720"/>
              <a:ext cx="1066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20-30 sec</a:t>
              </a:r>
              <a:endParaRPr lang="en-US" sz="1800" b="0" strike="noStrike" spc="-1">
                <a:latin typeface="Arial"/>
              </a:endParaRPr>
            </a:p>
          </p:txBody>
        </p:sp>
        <p:sp>
          <p:nvSpPr>
            <p:cNvPr id="210" name="CustomShape 12"/>
            <p:cNvSpPr/>
            <p:nvPr/>
          </p:nvSpPr>
          <p:spPr>
            <a:xfrm>
              <a:off x="4613760" y="599040"/>
              <a:ext cx="1071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100 users</a:t>
              </a:r>
              <a:endParaRPr lang="en-US" sz="1800" b="0" strike="noStrike" spc="-1">
                <a:latin typeface="Arial"/>
              </a:endParaRPr>
            </a:p>
          </p:txBody>
        </p:sp>
      </p:grpSp>
      <p:grpSp>
        <p:nvGrpSpPr>
          <p:cNvPr id="211" name="Group 13"/>
          <p:cNvGrpSpPr/>
          <p:nvPr/>
        </p:nvGrpSpPr>
        <p:grpSpPr>
          <a:xfrm>
            <a:off x="469800" y="2302200"/>
            <a:ext cx="7959240" cy="1951560"/>
            <a:chOff x="469800" y="2302200"/>
            <a:chExt cx="7959240" cy="1951560"/>
          </a:xfrm>
        </p:grpSpPr>
        <p:sp>
          <p:nvSpPr>
            <p:cNvPr id="212" name="CustomShape 14"/>
            <p:cNvSpPr/>
            <p:nvPr/>
          </p:nvSpPr>
          <p:spPr>
            <a:xfrm flipV="1">
              <a:off x="519480" y="2734200"/>
              <a:ext cx="7714440" cy="1518840"/>
            </a:xfrm>
            <a:prstGeom prst="bentConnector3">
              <a:avLst>
                <a:gd name="adj1" fmla="val 21515"/>
              </a:avLst>
            </a:prstGeom>
            <a:noFill/>
            <a:ln>
              <a:solidFill>
                <a:srgbClr val="00206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3" name="CustomShape 15"/>
            <p:cNvSpPr/>
            <p:nvPr/>
          </p:nvSpPr>
          <p:spPr>
            <a:xfrm>
              <a:off x="6306480" y="2318760"/>
              <a:ext cx="2122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2060"/>
                  </a:solidFill>
                  <a:latin typeface="Calibri"/>
                </a:rPr>
                <a:t>Containers (ECS/EKS)</a:t>
              </a:r>
              <a:endParaRPr lang="en-US" sz="1800" b="0" strike="noStrike" spc="-1">
                <a:latin typeface="Arial"/>
              </a:endParaRPr>
            </a:p>
          </p:txBody>
        </p:sp>
        <p:sp>
          <p:nvSpPr>
            <p:cNvPr id="214" name="CustomShape 16"/>
            <p:cNvSpPr/>
            <p:nvPr/>
          </p:nvSpPr>
          <p:spPr>
            <a:xfrm flipH="1">
              <a:off x="469440" y="2751120"/>
              <a:ext cx="43884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5" name="CustomShape 17"/>
            <p:cNvSpPr/>
            <p:nvPr/>
          </p:nvSpPr>
          <p:spPr>
            <a:xfrm>
              <a:off x="1754640" y="2751120"/>
              <a:ext cx="42444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6" name="CustomShape 18"/>
            <p:cNvSpPr/>
            <p:nvPr/>
          </p:nvSpPr>
          <p:spPr>
            <a:xfrm>
              <a:off x="914400" y="2566440"/>
              <a:ext cx="834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2-3 sec</a:t>
              </a:r>
              <a:endParaRPr lang="en-US" sz="1800" b="0" strike="noStrike" spc="-1">
                <a:latin typeface="Arial"/>
              </a:endParaRPr>
            </a:p>
          </p:txBody>
        </p:sp>
        <p:sp>
          <p:nvSpPr>
            <p:cNvPr id="217" name="CustomShape 19"/>
            <p:cNvSpPr/>
            <p:nvPr/>
          </p:nvSpPr>
          <p:spPr>
            <a:xfrm>
              <a:off x="4565880" y="2302200"/>
              <a:ext cx="955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10 users</a:t>
              </a:r>
              <a:endParaRPr lang="en-US" sz="1800" b="0" strike="noStrike" spc="-1">
                <a:latin typeface="Arial"/>
              </a:endParaRPr>
            </a:p>
          </p:txBody>
        </p:sp>
      </p:grpSp>
      <p:grpSp>
        <p:nvGrpSpPr>
          <p:cNvPr id="218" name="Group 20"/>
          <p:cNvGrpSpPr/>
          <p:nvPr/>
        </p:nvGrpSpPr>
        <p:grpSpPr>
          <a:xfrm>
            <a:off x="394200" y="3708000"/>
            <a:ext cx="7958160" cy="459720"/>
            <a:chOff x="394200" y="3708000"/>
            <a:chExt cx="7958160" cy="459720"/>
          </a:xfrm>
        </p:grpSpPr>
        <p:sp>
          <p:nvSpPr>
            <p:cNvPr id="219" name="CustomShape 21"/>
            <p:cNvSpPr/>
            <p:nvPr/>
          </p:nvSpPr>
          <p:spPr>
            <a:xfrm flipV="1">
              <a:off x="519480" y="4078080"/>
              <a:ext cx="7681680" cy="88920"/>
            </a:xfrm>
            <a:prstGeom prst="bentConnector3">
              <a:avLst>
                <a:gd name="adj1" fmla="val 6301"/>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0" name="CustomShape 22"/>
            <p:cNvSpPr/>
            <p:nvPr/>
          </p:nvSpPr>
          <p:spPr>
            <a:xfrm>
              <a:off x="6301440" y="3740040"/>
              <a:ext cx="205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B050"/>
                  </a:solidFill>
                  <a:latin typeface="Calibri"/>
                </a:rPr>
                <a:t>Serverless (Lambda)</a:t>
              </a:r>
              <a:endParaRPr lang="en-US" sz="1800" b="0" strike="noStrike" spc="-1">
                <a:latin typeface="Arial"/>
              </a:endParaRPr>
            </a:p>
          </p:txBody>
        </p:sp>
        <p:sp>
          <p:nvSpPr>
            <p:cNvPr id="221" name="CustomShape 23"/>
            <p:cNvSpPr/>
            <p:nvPr/>
          </p:nvSpPr>
          <p:spPr>
            <a:xfrm>
              <a:off x="394200" y="3796560"/>
              <a:ext cx="662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&lt; Sec</a:t>
              </a:r>
              <a:endParaRPr lang="en-US" sz="1800" b="0" strike="noStrike" spc="-1">
                <a:latin typeface="Arial"/>
              </a:endParaRPr>
            </a:p>
          </p:txBody>
        </p:sp>
        <p:sp>
          <p:nvSpPr>
            <p:cNvPr id="222" name="CustomShape 24"/>
            <p:cNvSpPr/>
            <p:nvPr/>
          </p:nvSpPr>
          <p:spPr>
            <a:xfrm>
              <a:off x="4576320" y="3708000"/>
              <a:ext cx="752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 user</a:t>
              </a:r>
              <a:endParaRPr lang="en-US" sz="1800" b="0" strike="noStrike" spc="-1">
                <a:latin typeface="Arial"/>
              </a:endParaRPr>
            </a:p>
          </p:txBody>
        </p:sp>
      </p:grpSp>
      <p:grpSp>
        <p:nvGrpSpPr>
          <p:cNvPr id="223" name="Group 25"/>
          <p:cNvGrpSpPr/>
          <p:nvPr/>
        </p:nvGrpSpPr>
        <p:grpSpPr>
          <a:xfrm>
            <a:off x="544320" y="4383360"/>
            <a:ext cx="4047120" cy="577440"/>
            <a:chOff x="544320" y="4383360"/>
            <a:chExt cx="4047120" cy="577440"/>
          </a:xfrm>
        </p:grpSpPr>
        <p:sp>
          <p:nvSpPr>
            <p:cNvPr id="224" name="CustomShape 26"/>
            <p:cNvSpPr/>
            <p:nvPr/>
          </p:nvSpPr>
          <p:spPr>
            <a:xfrm>
              <a:off x="2692800" y="4559400"/>
              <a:ext cx="18986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T</a:t>
              </a:r>
              <a:r>
                <a:rPr lang="en-US" sz="1800" b="0" strike="noStrike" spc="-1" baseline="-25000">
                  <a:solidFill>
                    <a:srgbClr val="000000"/>
                  </a:solidFill>
                  <a:latin typeface="Calibri"/>
                </a:rPr>
                <a:t>0</a:t>
              </a:r>
              <a:r>
                <a:rPr lang="en-US" sz="1800" b="0" strike="noStrike" spc="-1">
                  <a:solidFill>
                    <a:srgbClr val="000000"/>
                  </a:solidFill>
                  <a:latin typeface="Calibri"/>
                </a:rPr>
                <a:t> – Signal to Scale</a:t>
              </a:r>
              <a:endParaRPr lang="en-US" sz="1800" b="0" strike="noStrike" spc="-1">
                <a:latin typeface="Arial"/>
              </a:endParaRPr>
            </a:p>
          </p:txBody>
        </p:sp>
        <p:sp>
          <p:nvSpPr>
            <p:cNvPr id="225" name="CustomShape 27"/>
            <p:cNvSpPr/>
            <p:nvPr/>
          </p:nvSpPr>
          <p:spPr>
            <a:xfrm>
              <a:off x="544320" y="4383360"/>
              <a:ext cx="2135520" cy="409320"/>
            </a:xfrm>
            <a:custGeom>
              <a:avLst/>
              <a:gdLst/>
              <a:ahLst/>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solidFill>
                <a:srgbClr val="4A7EBB"/>
              </a:solidFill>
              <a:round/>
              <a:tailEnd type="stealth"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26" name="CustomShape 28"/>
          <p:cNvSpPr/>
          <p:nvPr/>
        </p:nvSpPr>
        <p:spPr>
          <a:xfrm flipV="1">
            <a:off x="993960" y="397332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7" name="CustomShape 29"/>
          <p:cNvSpPr/>
          <p:nvPr/>
        </p:nvSpPr>
        <p:spPr>
          <a:xfrm flipV="1">
            <a:off x="1129320" y="386568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8" name="CustomShape 30"/>
          <p:cNvSpPr/>
          <p:nvPr/>
        </p:nvSpPr>
        <p:spPr>
          <a:xfrm flipV="1">
            <a:off x="1270080" y="375696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9" name="CustomShape 31"/>
          <p:cNvSpPr/>
          <p:nvPr/>
        </p:nvSpPr>
        <p:spPr>
          <a:xfrm flipV="1">
            <a:off x="1410840" y="364392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30" name="Line 32"/>
          <p:cNvSpPr/>
          <p:nvPr/>
        </p:nvSpPr>
        <p:spPr>
          <a:xfrm>
            <a:off x="1681200" y="3643920"/>
            <a:ext cx="0" cy="524520"/>
          </a:xfrm>
          <a:prstGeom prst="line">
            <a:avLst/>
          </a:prstGeom>
          <a:ln>
            <a:solidFill>
              <a:srgbClr val="00B050"/>
            </a:solidFill>
            <a:roun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repl">
                                        <p:cTn id="19" dur="500" fill="hold"/>
                                        <p:tgtEl>
                                          <p:spTgt spid="204"/>
                                        </p:tgtEl>
                                        <p:attrNameLst>
                                          <p:attrName>ppt_x</p:attrName>
                                        </p:attrNameLst>
                                      </p:cBhvr>
                                      <p:tavLst>
                                        <p:tav tm="0">
                                          <p:val>
                                            <p:strVal val="#ppt_x"/>
                                          </p:val>
                                        </p:tav>
                                        <p:tav tm="100000">
                                          <p:val>
                                            <p:strVal val="#ppt_x"/>
                                          </p:val>
                                        </p:tav>
                                      </p:tavLst>
                                    </p:anim>
                                    <p:anim calcmode="lin" valueType="num">
                                      <p:cBhvr additive="repl">
                                        <p:cTn id="20"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1"/>
                                        </p:tgtEl>
                                        <p:attrNameLst>
                                          <p:attrName>style.visibility</p:attrName>
                                        </p:attrNameLst>
                                      </p:cBhvr>
                                      <p:to>
                                        <p:strVal val="visible"/>
                                      </p:to>
                                    </p:set>
                                    <p:anim calcmode="lin" valueType="num">
                                      <p:cBhvr additive="repl">
                                        <p:cTn id="25" dur="500" fill="hold"/>
                                        <p:tgtEl>
                                          <p:spTgt spid="211"/>
                                        </p:tgtEl>
                                        <p:attrNameLst>
                                          <p:attrName>ppt_x</p:attrName>
                                        </p:attrNameLst>
                                      </p:cBhvr>
                                      <p:tavLst>
                                        <p:tav tm="0">
                                          <p:val>
                                            <p:strVal val="#ppt_x"/>
                                          </p:val>
                                        </p:tav>
                                        <p:tav tm="100000">
                                          <p:val>
                                            <p:strVal val="#ppt_x"/>
                                          </p:val>
                                        </p:tav>
                                      </p:tavLst>
                                    </p:anim>
                                    <p:anim calcmode="lin" valueType="num">
                                      <p:cBhvr additive="repl">
                                        <p:cTn id="26"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additive="repl">
                                        <p:cTn id="31" dur="500" fill="hold"/>
                                        <p:tgtEl>
                                          <p:spTgt spid="218"/>
                                        </p:tgtEl>
                                        <p:attrNameLst>
                                          <p:attrName>ppt_x</p:attrName>
                                        </p:attrNameLst>
                                      </p:cBhvr>
                                      <p:tavLst>
                                        <p:tav tm="0">
                                          <p:val>
                                            <p:strVal val="#ppt_x"/>
                                          </p:val>
                                        </p:tav>
                                        <p:tav tm="100000">
                                          <p:val>
                                            <p:strVal val="#ppt_x"/>
                                          </p:val>
                                        </p:tav>
                                      </p:tavLst>
                                    </p:anim>
                                    <p:anim calcmode="lin" valueType="num">
                                      <p:cBhvr additive="repl">
                                        <p:cTn id="32"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2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2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2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Macie: Use cases</a:t>
            </a:r>
          </a:p>
        </p:txBody>
      </p:sp>
      <p:sp>
        <p:nvSpPr>
          <p:cNvPr id="8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Analyze OTHER AWS data.</a:t>
            </a:r>
          </a:p>
          <a:p>
            <a:pPr marL="743040" lvl="1" indent="-285480">
              <a:lnSpc>
                <a:spcPct val="100000"/>
              </a:lnSpc>
              <a:spcBef>
                <a:spcPts val="400"/>
              </a:spcBef>
              <a:buClr>
                <a:srgbClr val="000000"/>
              </a:buClr>
              <a:buFont typeface="Arial"/>
              <a:buChar char="•"/>
            </a:pPr>
            <a:r>
              <a:rPr lang="en-US" sz="2000" b="0" i="1" strike="noStrike" spc="-1">
                <a:solidFill>
                  <a:srgbClr val="000000"/>
                </a:solidFill>
                <a:latin typeface="Calibri"/>
              </a:rPr>
              <a:t>“Currently only works with S3” </a:t>
            </a:r>
            <a:r>
              <a:rPr lang="en-US" sz="2000" b="0" strike="noStrike" spc="-1">
                <a:solidFill>
                  <a:srgbClr val="000000"/>
                </a:solidFill>
                <a:latin typeface="Calibri"/>
              </a:rPr>
              <a:t>…But it’s really trivial to copy data from other AWS services into S3</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Snapshots from RDS, EBS, DDB, etc</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API Copy command from other services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Identify sensitive data during migrations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Create S3 staging area for ingress data &amp; perform Macie analysis there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Maintain regulatory compliance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Schedule data analysis to be once, daily, weekly,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Scan reports contain all findings, buckets, objects, timestamps…</a:t>
            </a:r>
          </a:p>
          <a:p>
            <a:endParaRPr lang="en-US" sz="2000" b="0" strike="noStrike" spc="-1">
              <a:solidFill>
                <a:srgbClr val="000000"/>
              </a:solidFill>
              <a:latin typeface="Calibri"/>
            </a:endParaRPr>
          </a:p>
        </p:txBody>
      </p:sp>
      <p:pic>
        <p:nvPicPr>
          <p:cNvPr id="815" name="Graphic 6"/>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Inspector: EC2 Internals</a:t>
            </a:r>
          </a:p>
        </p:txBody>
      </p:sp>
      <p:sp>
        <p:nvSpPr>
          <p:cNvPr id="817" name="CustomShape 2"/>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818" name="CustomShape 3"/>
          <p:cNvSpPr/>
          <p:nvPr/>
        </p:nvSpPr>
        <p:spPr>
          <a:xfrm>
            <a:off x="3643560" y="2661480"/>
            <a:ext cx="2053800" cy="14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a:p>
            <a:pPr algn="ctr">
              <a:lnSpc>
                <a:spcPct val="100000"/>
              </a:lnSpc>
            </a:pP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H/W ½ (instance type)</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S/W ½ (Amazon Machine Image) or “AMI”</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May have local (ephemeral) disk</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At least one NIC card (ENI)</a:t>
            </a:r>
            <a:endParaRPr lang="en-US" sz="1100" b="0" strike="noStrike" spc="-1">
              <a:latin typeface="Arial"/>
            </a:endParaRPr>
          </a:p>
        </p:txBody>
      </p:sp>
      <p:pic>
        <p:nvPicPr>
          <p:cNvPr id="819" name="Graphic 18"/>
          <p:cNvPicPr/>
          <p:nvPr/>
        </p:nvPicPr>
        <p:blipFill>
          <a:blip r:embed="rId2"/>
          <a:stretch/>
        </p:blipFill>
        <p:spPr>
          <a:xfrm>
            <a:off x="3852360" y="1209240"/>
            <a:ext cx="1623600" cy="1452240"/>
          </a:xfrm>
          <a:prstGeom prst="rect">
            <a:avLst/>
          </a:prstGeom>
          <a:ln>
            <a:noFill/>
          </a:ln>
        </p:spPr>
      </p:pic>
      <p:sp>
        <p:nvSpPr>
          <p:cNvPr id="820" name="CustomShape 4"/>
          <p:cNvSpPr/>
          <p:nvPr/>
        </p:nvSpPr>
        <p:spPr>
          <a:xfrm>
            <a:off x="6846480" y="2661480"/>
            <a:ext cx="11412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EBS Volume</a:t>
            </a:r>
            <a:endParaRPr lang="en-US" sz="1100" b="0" strike="noStrike" spc="-1">
              <a:latin typeface="Arial"/>
            </a:endParaRPr>
          </a:p>
        </p:txBody>
      </p:sp>
      <p:pic>
        <p:nvPicPr>
          <p:cNvPr id="821" name="Graphic 16"/>
          <p:cNvPicPr/>
          <p:nvPr/>
        </p:nvPicPr>
        <p:blipFill>
          <a:blip r:embed="rId3"/>
          <a:stretch/>
        </p:blipFill>
        <p:spPr>
          <a:xfrm>
            <a:off x="7196400" y="2204280"/>
            <a:ext cx="456840" cy="456840"/>
          </a:xfrm>
          <a:prstGeom prst="rect">
            <a:avLst/>
          </a:prstGeom>
          <a:ln>
            <a:noFill/>
          </a:ln>
        </p:spPr>
      </p:pic>
      <p:pic>
        <p:nvPicPr>
          <p:cNvPr id="822" name="Graphic 42"/>
          <p:cNvPicPr/>
          <p:nvPr/>
        </p:nvPicPr>
        <p:blipFill>
          <a:blip r:embed="rId4"/>
          <a:stretch/>
        </p:blipFill>
        <p:spPr>
          <a:xfrm>
            <a:off x="7196400" y="3198600"/>
            <a:ext cx="456840" cy="456840"/>
          </a:xfrm>
          <a:prstGeom prst="rect">
            <a:avLst/>
          </a:prstGeom>
          <a:ln>
            <a:noFill/>
          </a:ln>
        </p:spPr>
      </p:pic>
      <p:sp>
        <p:nvSpPr>
          <p:cNvPr id="823" name="CustomShape 5"/>
          <p:cNvSpPr/>
          <p:nvPr/>
        </p:nvSpPr>
        <p:spPr>
          <a:xfrm>
            <a:off x="6934680" y="3677040"/>
            <a:ext cx="987120" cy="42516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spAutoFit/>
          </a:bodyPr>
          <a:lstStyle/>
          <a:p>
            <a:pPr algn="ctr">
              <a:lnSpc>
                <a:spcPct val="100000"/>
              </a:lnSpc>
            </a:pPr>
            <a:r>
              <a:rPr lang="en-US" sz="1100" b="0" strike="noStrike" spc="-1">
                <a:solidFill>
                  <a:srgbClr val="000000"/>
                </a:solidFill>
                <a:latin typeface="Arial"/>
                <a:ea typeface="Amazon Ember"/>
              </a:rPr>
              <a:t>Elastic IP address</a:t>
            </a:r>
            <a:endParaRPr lang="en-US" sz="1100" b="0" strike="noStrike" spc="-1">
              <a:latin typeface="Arial"/>
            </a:endParaRPr>
          </a:p>
        </p:txBody>
      </p:sp>
      <p:sp>
        <p:nvSpPr>
          <p:cNvPr id="824" name="CustomShape 6"/>
          <p:cNvSpPr/>
          <p:nvPr/>
        </p:nvSpPr>
        <p:spPr>
          <a:xfrm>
            <a:off x="802080" y="2663280"/>
            <a:ext cx="13424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Elastic network interface</a:t>
            </a:r>
            <a:endParaRPr lang="en-US" sz="1100" b="0" strike="noStrike" spc="-1">
              <a:latin typeface="Arial"/>
            </a:endParaRPr>
          </a:p>
        </p:txBody>
      </p:sp>
      <p:pic>
        <p:nvPicPr>
          <p:cNvPr id="825" name="Graphic 37"/>
          <p:cNvPicPr/>
          <p:nvPr/>
        </p:nvPicPr>
        <p:blipFill>
          <a:blip r:embed="rId5"/>
          <a:stretch/>
        </p:blipFill>
        <p:spPr>
          <a:xfrm>
            <a:off x="1243440" y="2204280"/>
            <a:ext cx="456840" cy="456840"/>
          </a:xfrm>
          <a:prstGeom prst="rect">
            <a:avLst/>
          </a:prstGeom>
          <a:ln>
            <a:noFill/>
          </a:ln>
        </p:spPr>
      </p:pic>
      <p:sp>
        <p:nvSpPr>
          <p:cNvPr id="826" name="CustomShape 7"/>
          <p:cNvSpPr/>
          <p:nvPr/>
        </p:nvSpPr>
        <p:spPr>
          <a:xfrm>
            <a:off x="3773160" y="678240"/>
            <a:ext cx="1765080" cy="2247840"/>
          </a:xfrm>
          <a:prstGeom prst="rect">
            <a:avLst/>
          </a:prstGeom>
          <a:noFill/>
          <a:ln w="12600">
            <a:solidFill>
              <a:srgbClr val="DF3312"/>
            </a:solidFill>
            <a:round/>
          </a:ln>
        </p:spPr>
        <p:style>
          <a:lnRef idx="2">
            <a:schemeClr val="accent1">
              <a:shade val="50000"/>
            </a:schemeClr>
          </a:lnRef>
          <a:fillRef idx="1">
            <a:schemeClr val="accent1"/>
          </a:fillRef>
          <a:effectRef idx="0">
            <a:schemeClr val="accent1"/>
          </a:effectRef>
          <a:fontRef idx="minor"/>
        </p:style>
        <p:txBody>
          <a:bodyPr lIns="90000" tIns="91440" rIns="90000" bIns="45000" anchorCtr="1">
            <a:noAutofit/>
          </a:bodyPr>
          <a:lstStyle/>
          <a:p>
            <a:pPr algn="ctr">
              <a:lnSpc>
                <a:spcPct val="100000"/>
              </a:lnSpc>
            </a:pPr>
            <a:r>
              <a:rPr lang="en-US" sz="1200" b="0" strike="noStrike" spc="-1">
                <a:solidFill>
                  <a:srgbClr val="DF3312"/>
                </a:solidFill>
                <a:latin typeface="Arial"/>
              </a:rPr>
              <a:t>Security group</a:t>
            </a:r>
            <a:endParaRPr lang="en-US" sz="1200" b="0" strike="noStrike" spc="-1">
              <a:latin typeface="Arial"/>
            </a:endParaRPr>
          </a:p>
          <a:p>
            <a:pPr algn="ctr">
              <a:lnSpc>
                <a:spcPct val="100000"/>
              </a:lnSpc>
            </a:pPr>
            <a:r>
              <a:rPr lang="en-US" sz="1200" b="0" strike="noStrike" spc="-1">
                <a:solidFill>
                  <a:srgbClr val="DF3312"/>
                </a:solidFill>
                <a:latin typeface="Arial"/>
              </a:rPr>
              <a:t>“point &amp; click firewall”</a:t>
            </a:r>
            <a:endParaRPr lang="en-US" sz="1200" b="0" strike="noStrike" spc="-1">
              <a:latin typeface="Arial"/>
            </a:endParaRPr>
          </a:p>
        </p:txBody>
      </p:sp>
      <p:pic>
        <p:nvPicPr>
          <p:cNvPr id="827" name="Graphic 17"/>
          <p:cNvPicPr/>
          <p:nvPr/>
        </p:nvPicPr>
        <p:blipFill>
          <a:blip r:embed="rId6"/>
          <a:stretch/>
        </p:blipFill>
        <p:spPr>
          <a:xfrm>
            <a:off x="7196400" y="924480"/>
            <a:ext cx="568800" cy="568800"/>
          </a:xfrm>
          <a:prstGeom prst="rect">
            <a:avLst/>
          </a:prstGeom>
          <a:ln>
            <a:noFill/>
          </a:ln>
        </p:spPr>
      </p:pic>
      <p:sp>
        <p:nvSpPr>
          <p:cNvPr id="828" name="CustomShape 8"/>
          <p:cNvSpPr/>
          <p:nvPr/>
        </p:nvSpPr>
        <p:spPr>
          <a:xfrm>
            <a:off x="6667560" y="1563480"/>
            <a:ext cx="16754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CloudWatch</a:t>
            </a:r>
            <a:endParaRPr lang="en-US" sz="1200" b="0" strike="noStrike" spc="-1">
              <a:latin typeface="Arial"/>
            </a:endParaRPr>
          </a:p>
        </p:txBody>
      </p:sp>
      <p:sp>
        <p:nvSpPr>
          <p:cNvPr id="829" name="CustomShape 9"/>
          <p:cNvSpPr/>
          <p:nvPr/>
        </p:nvSpPr>
        <p:spPr>
          <a:xfrm flipV="1">
            <a:off x="5223600" y="1208160"/>
            <a:ext cx="1972440" cy="4014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10"/>
          <p:cNvSpPr/>
          <p:nvPr/>
        </p:nvSpPr>
        <p:spPr>
          <a:xfrm>
            <a:off x="4112640" y="1426320"/>
            <a:ext cx="1103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CW Agent</a:t>
            </a:r>
            <a:endParaRPr lang="en-US" sz="1800" b="0" strike="noStrike" spc="-1">
              <a:latin typeface="Arial"/>
            </a:endParaRPr>
          </a:p>
        </p:txBody>
      </p:sp>
      <p:sp>
        <p:nvSpPr>
          <p:cNvPr id="831" name="CustomShape 11"/>
          <p:cNvSpPr/>
          <p:nvPr/>
        </p:nvSpPr>
        <p:spPr>
          <a:xfrm>
            <a:off x="4103640" y="1700280"/>
            <a:ext cx="118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SSM Agent</a:t>
            </a:r>
            <a:endParaRPr lang="en-US" sz="1800" b="0" strike="noStrike" spc="-1">
              <a:latin typeface="Arial"/>
            </a:endParaRPr>
          </a:p>
        </p:txBody>
      </p:sp>
      <p:pic>
        <p:nvPicPr>
          <p:cNvPr id="832" name="Graphic 15"/>
          <p:cNvPicPr/>
          <p:nvPr/>
        </p:nvPicPr>
        <p:blipFill>
          <a:blip r:embed="rId7"/>
          <a:stretch/>
        </p:blipFill>
        <p:spPr>
          <a:xfrm>
            <a:off x="1166760" y="924480"/>
            <a:ext cx="598320" cy="598320"/>
          </a:xfrm>
          <a:prstGeom prst="rect">
            <a:avLst/>
          </a:prstGeom>
          <a:ln>
            <a:noFill/>
          </a:ln>
        </p:spPr>
      </p:pic>
      <p:sp>
        <p:nvSpPr>
          <p:cNvPr id="833" name="CustomShape 12"/>
          <p:cNvSpPr/>
          <p:nvPr/>
        </p:nvSpPr>
        <p:spPr>
          <a:xfrm>
            <a:off x="769320" y="1553040"/>
            <a:ext cx="1375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Systems Manager</a:t>
            </a:r>
            <a:endParaRPr lang="en-US" sz="1200" b="0" strike="noStrike" spc="-1">
              <a:latin typeface="Arial"/>
            </a:endParaRPr>
          </a:p>
        </p:txBody>
      </p:sp>
      <p:sp>
        <p:nvSpPr>
          <p:cNvPr id="834" name="CustomShape 13"/>
          <p:cNvSpPr/>
          <p:nvPr/>
        </p:nvSpPr>
        <p:spPr>
          <a:xfrm rot="10800000">
            <a:off x="1766160" y="1224000"/>
            <a:ext cx="2330640" cy="6606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835" name="Graphic 21"/>
          <p:cNvPicPr/>
          <p:nvPr/>
        </p:nvPicPr>
        <p:blipFill>
          <a:blip r:embed="rId8"/>
          <a:stretch/>
        </p:blipFill>
        <p:spPr>
          <a:xfrm>
            <a:off x="1156320" y="3283560"/>
            <a:ext cx="601200" cy="601200"/>
          </a:xfrm>
          <a:prstGeom prst="rect">
            <a:avLst/>
          </a:prstGeom>
          <a:ln>
            <a:noFill/>
          </a:ln>
        </p:spPr>
      </p:pic>
      <p:sp>
        <p:nvSpPr>
          <p:cNvPr id="836" name="CustomShape 14"/>
          <p:cNvSpPr/>
          <p:nvPr/>
        </p:nvSpPr>
        <p:spPr>
          <a:xfrm>
            <a:off x="393480" y="396036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Inspector</a:t>
            </a:r>
            <a:endParaRPr lang="en-US" sz="1200" b="0" strike="noStrike" spc="-1">
              <a:latin typeface="Arial"/>
            </a:endParaRPr>
          </a:p>
        </p:txBody>
      </p:sp>
      <p:sp>
        <p:nvSpPr>
          <p:cNvPr id="837" name="CustomShape 15"/>
          <p:cNvSpPr/>
          <p:nvPr/>
        </p:nvSpPr>
        <p:spPr>
          <a:xfrm rot="10800000" flipV="1">
            <a:off x="4107240" y="3583440"/>
            <a:ext cx="2349000" cy="14360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8" name="CustomShape 16"/>
          <p:cNvSpPr/>
          <p:nvPr/>
        </p:nvSpPr>
        <p:spPr>
          <a:xfrm>
            <a:off x="4112640" y="1963080"/>
            <a:ext cx="1054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Inspector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82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8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82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8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82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8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8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82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8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8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83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833"/>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8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fill="hold" nodeType="clickEffect">
                                  <p:stCondLst>
                                    <p:cond delay="0"/>
                                  </p:stCondLst>
                                  <p:childTnLst>
                                    <p:set>
                                      <p:cBhvr>
                                        <p:cTn id="58" dur="1" fill="hold">
                                          <p:stCondLst>
                                            <p:cond delay="0"/>
                                          </p:stCondLst>
                                        </p:cTn>
                                        <p:tgtEl>
                                          <p:spTgt spid="8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fill="hold" nodeType="clickEffect">
                                  <p:stCondLst>
                                    <p:cond delay="0"/>
                                  </p:stCondLst>
                                  <p:childTnLst>
                                    <p:set>
                                      <p:cBhvr>
                                        <p:cTn id="62" dur="1" fill="hold">
                                          <p:stCondLst>
                                            <p:cond delay="0"/>
                                          </p:stCondLst>
                                        </p:cTn>
                                        <p:tgtEl>
                                          <p:spTgt spid="837"/>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835"/>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u="sng" strike="noStrike" spc="-1">
                <a:solidFill>
                  <a:srgbClr val="0000FF"/>
                </a:solidFill>
                <a:uFillTx/>
                <a:latin typeface="Calibri"/>
                <a:hlinkClick r:id="rId3"/>
              </a:rPr>
              <a:t>Amazon Inspector</a:t>
            </a:r>
            <a:endParaRPr lang="en-US" sz="3600" b="0" strike="noStrike" spc="-1">
              <a:solidFill>
                <a:srgbClr val="000000"/>
              </a:solidFill>
              <a:latin typeface="Calibri"/>
            </a:endParaRPr>
          </a:p>
        </p:txBody>
      </p:sp>
      <p:sp>
        <p:nvSpPr>
          <p:cNvPr id="840"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“Automated , continual vulnerability management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Agent-based (white box) and agent-less (black box)</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EC2, Containers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Calculates contextualized “risk score” based on CVE info</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Has own console, and Security Hub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be used with EventBridge to automatically generate tickets and start remediation workflows</a:t>
            </a:r>
          </a:p>
        </p:txBody>
      </p:sp>
      <p:pic>
        <p:nvPicPr>
          <p:cNvPr id="841" name="Graphic 21"/>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3"/>
              </a:rPr>
              <a:t>Security Hub</a:t>
            </a:r>
            <a:endParaRPr lang="en-US" sz="3600" b="0" strike="noStrike" spc="-1">
              <a:solidFill>
                <a:srgbClr val="000000"/>
              </a:solidFill>
              <a:latin typeface="Calibri"/>
            </a:endParaRPr>
          </a:p>
        </p:txBody>
      </p:sp>
      <p:sp>
        <p:nvSpPr>
          <p:cNvPr id="8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continuous security findings aggregator, dashboard, and automated incident response tool”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Ingests findings and logs from 6+ other AWS services to provide one-stop shopping for all security issues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Organizations and EventBridge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Extensive partner integrations to 3</a:t>
            </a:r>
            <a:r>
              <a:rPr lang="en-US" sz="2200" b="0" strike="noStrike" spc="-1" baseline="30000">
                <a:solidFill>
                  <a:srgbClr val="000000"/>
                </a:solidFill>
                <a:latin typeface="Calibri"/>
              </a:rPr>
              <a:t>rd</a:t>
            </a:r>
            <a:r>
              <a:rPr lang="en-US" sz="2200" b="0" strike="noStrike" spc="-1">
                <a:solidFill>
                  <a:srgbClr val="000000"/>
                </a:solidFill>
                <a:latin typeface="Calibri"/>
              </a:rPr>
              <a:t> party security products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Standardized data format (AWS Security Findings Format or ASFF)</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Provides automated, continuous </a:t>
            </a:r>
            <a:r>
              <a:rPr lang="en-US" sz="2200" b="0" u="sng" strike="noStrike" spc="-1">
                <a:solidFill>
                  <a:srgbClr val="0000FF"/>
                </a:solidFill>
                <a:uFillTx/>
                <a:latin typeface="Calibri"/>
                <a:hlinkClick r:id="rId4"/>
              </a:rPr>
              <a:t>AWS Foundational Security Best Practices </a:t>
            </a:r>
            <a:r>
              <a:rPr lang="en-US" sz="2200" b="0" strike="noStrike" spc="-1">
                <a:solidFill>
                  <a:srgbClr val="000000"/>
                </a:solidFill>
                <a:latin typeface="Calibri"/>
              </a:rPr>
              <a:t>standard checks</a:t>
            </a:r>
          </a:p>
          <a:p>
            <a:endParaRPr lang="en-US" sz="2200" b="0" strike="noStrike" spc="-1">
              <a:solidFill>
                <a:srgbClr val="000000"/>
              </a:solidFill>
              <a:latin typeface="Calibri"/>
            </a:endParaRPr>
          </a:p>
        </p:txBody>
      </p:sp>
      <p:pic>
        <p:nvPicPr>
          <p:cNvPr id="844" name="Graphic 19"/>
          <p:cNvPicPr/>
          <p:nvPr/>
        </p:nvPicPr>
        <p:blipFill>
          <a:blip r:embed="rId5"/>
          <a:stretch/>
        </p:blipFill>
        <p:spPr>
          <a:xfrm>
            <a:off x="7592040" y="179640"/>
            <a:ext cx="761760" cy="761760"/>
          </a:xfrm>
          <a:prstGeom prst="rect">
            <a:avLst/>
          </a:prstGeom>
          <a:ln>
            <a:noFill/>
          </a:ln>
        </p:spPr>
      </p:pic>
      <p:sp>
        <p:nvSpPr>
          <p:cNvPr id="845" name="CustomShape 3"/>
          <p:cNvSpPr/>
          <p:nvPr/>
        </p:nvSpPr>
        <p:spPr>
          <a:xfrm>
            <a:off x="6719040" y="4615920"/>
            <a:ext cx="1625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6"/>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Security Hub: Dashboard</a:t>
            </a:r>
          </a:p>
        </p:txBody>
      </p:sp>
      <p:pic>
        <p:nvPicPr>
          <p:cNvPr id="847" name="Graphic 19"/>
          <p:cNvPicPr/>
          <p:nvPr/>
        </p:nvPicPr>
        <p:blipFill>
          <a:blip r:embed="rId3"/>
          <a:stretch/>
        </p:blipFill>
        <p:spPr>
          <a:xfrm>
            <a:off x="7592040" y="179640"/>
            <a:ext cx="761760" cy="761760"/>
          </a:xfrm>
          <a:prstGeom prst="rect">
            <a:avLst/>
          </a:prstGeom>
          <a:ln>
            <a:noFill/>
          </a:ln>
        </p:spPr>
      </p:pic>
      <p:pic>
        <p:nvPicPr>
          <p:cNvPr id="848" name="Picture 8"/>
          <p:cNvPicPr/>
          <p:nvPr/>
        </p:nvPicPr>
        <p:blipFill>
          <a:blip r:embed="rId4"/>
          <a:srcRect b="64958"/>
          <a:stretch/>
        </p:blipFill>
        <p:spPr>
          <a:xfrm>
            <a:off x="1710720" y="765360"/>
            <a:ext cx="5722200" cy="3911400"/>
          </a:xfrm>
          <a:prstGeom prst="rect">
            <a:avLst/>
          </a:prstGeom>
          <a:ln>
            <a:noFill/>
          </a:ln>
        </p:spPr>
      </p:pic>
      <p:pic>
        <p:nvPicPr>
          <p:cNvPr id="849" name="Ink 9"/>
          <p:cNvPicPr/>
          <p:nvPr/>
        </p:nvPicPr>
        <p:blipFill>
          <a:blip r:embed="rId5"/>
          <a:stretch/>
        </p:blipFill>
        <p:spPr>
          <a:xfrm>
            <a:off x="6976080" y="802080"/>
            <a:ext cx="172800" cy="81000"/>
          </a:xfrm>
          <a:prstGeom prst="rect">
            <a:avLst/>
          </a:prstGeom>
          <a:ln>
            <a:noFill/>
          </a:ln>
        </p:spPr>
      </p:pic>
      <p:pic>
        <p:nvPicPr>
          <p:cNvPr id="850" name="Ink 17"/>
          <p:cNvPicPr/>
          <p:nvPr/>
        </p:nvPicPr>
        <p:blipFill>
          <a:blip r:embed="rId6"/>
          <a:stretch/>
        </p:blipFill>
        <p:spPr>
          <a:xfrm>
            <a:off x="6891840" y="780480"/>
            <a:ext cx="404280" cy="105840"/>
          </a:xfrm>
          <a:prstGeom prst="rect">
            <a:avLst/>
          </a:prstGeom>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&amp; Security Hub Integration!</a:t>
            </a:r>
          </a:p>
        </p:txBody>
      </p:sp>
      <p:sp>
        <p:nvSpPr>
          <p:cNvPr id="85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Remediate </a:t>
            </a:r>
            <a:r>
              <a:rPr lang="en-US" sz="2200" b="0" u="sng" strike="noStrike" spc="-1">
                <a:solidFill>
                  <a:srgbClr val="0000FF"/>
                </a:solidFill>
                <a:uFillTx/>
                <a:latin typeface="Calibri"/>
                <a:hlinkClick r:id="rId2"/>
              </a:rPr>
              <a:t>Security Hub </a:t>
            </a:r>
            <a:r>
              <a:rPr lang="en-US" sz="2200" b="0" strike="noStrike" spc="-1">
                <a:solidFill>
                  <a:srgbClr val="000000"/>
                </a:solidFill>
                <a:latin typeface="Calibri"/>
              </a:rPr>
              <a:t>findings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Orchestration, Automation, Response </a:t>
            </a:r>
            <a:r>
              <a:rPr lang="en-US" sz="2000" b="0" u="sng" strike="noStrike" spc="-1">
                <a:solidFill>
                  <a:srgbClr val="0000FF"/>
                </a:solidFill>
                <a:uFillTx/>
                <a:latin typeface="Calibri"/>
                <a:hlinkClick r:id="rId3"/>
              </a:rPr>
              <a:t>(SOAR) Workflows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Dynamically update WAF/SG/DNS policies via </a:t>
            </a:r>
            <a:r>
              <a:rPr lang="en-US" sz="2000" b="0" u="sng" strike="noStrike" spc="-1">
                <a:solidFill>
                  <a:srgbClr val="0000FF"/>
                </a:solidFill>
                <a:uFillTx/>
                <a:latin typeface="Calibri"/>
                <a:hlinkClick r:id="rId4"/>
              </a:rPr>
              <a:t>Firewall Manager Automations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 / remediate </a:t>
            </a:r>
            <a:r>
              <a:rPr lang="en-US" sz="2000" b="0" u="sng" strike="noStrike" spc="-1">
                <a:solidFill>
                  <a:srgbClr val="0000FF"/>
                </a:solidFill>
                <a:uFillTx/>
                <a:latin typeface="Calibri"/>
                <a:hlinkClick r:id="rId5"/>
              </a:rPr>
              <a:t>Access Analyzer </a:t>
            </a:r>
            <a:r>
              <a:rPr lang="en-US" sz="2000" b="0" strike="noStrike" spc="-1">
                <a:solidFill>
                  <a:srgbClr val="000000"/>
                </a:solidFill>
                <a:latin typeface="Calibri"/>
              </a:rPr>
              <a:t>or </a:t>
            </a:r>
            <a:r>
              <a:rPr lang="en-US" sz="2000" b="0" u="sng" strike="noStrike" spc="-1">
                <a:solidFill>
                  <a:srgbClr val="0000FF"/>
                </a:solidFill>
                <a:uFillTx/>
                <a:latin typeface="Calibri"/>
                <a:hlinkClick r:id="rId6"/>
              </a:rPr>
              <a:t>CloudTrail</a:t>
            </a:r>
            <a:r>
              <a:rPr lang="en-US" sz="2000" b="0" strike="noStrike" spc="-1">
                <a:solidFill>
                  <a:srgbClr val="000000"/>
                </a:solidFill>
                <a:latin typeface="Calibri"/>
              </a:rPr>
              <a:t>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EC2 telemetry via </a:t>
            </a:r>
            <a:r>
              <a:rPr lang="en-US" sz="2000" b="0" u="sng" strike="noStrike" spc="-1">
                <a:solidFill>
                  <a:srgbClr val="0000FF"/>
                </a:solidFill>
                <a:uFillTx/>
                <a:latin typeface="Calibri"/>
                <a:hlinkClick r:id="rId7"/>
              </a:rPr>
              <a:t>Amazon Inspector</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Trusted Advisor </a:t>
            </a:r>
            <a:r>
              <a:rPr lang="en-US" sz="2000" b="0" strike="noStrike" spc="-1">
                <a:solidFill>
                  <a:srgbClr val="000000"/>
                </a:solidFill>
                <a:latin typeface="Calibri"/>
              </a:rPr>
              <a:t>recommended best practices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9"/>
              </a:rPr>
              <a:t>AWS Security Hub Automated Response and Remediation</a:t>
            </a:r>
            <a:endParaRPr lang="en-US" sz="2200" b="0" strike="noStrike" spc="-1">
              <a:solidFill>
                <a:srgbClr val="000000"/>
              </a:solidFill>
              <a:latin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TextShape 1"/>
          <p:cNvSpPr txBox="1"/>
          <p:nvPr/>
        </p:nvSpPr>
        <p:spPr>
          <a:xfrm>
            <a:off x="805680" y="0"/>
            <a:ext cx="7547760" cy="165744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6: Automated EC2 and S3 scanning and remediation using Inspector, Macie, and Lambda action</a:t>
            </a:r>
          </a:p>
        </p:txBody>
      </p:sp>
      <p:sp>
        <p:nvSpPr>
          <p:cNvPr id="85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EC2 Inspector Classic telemetry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EC2 Inspector Classic assessment template run, remediation, and notification demo</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Macie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Macie integration with Lambda</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Validation of Macie automation via Lambda hooks</a:t>
            </a:r>
            <a:endParaRPr lang="en-US" sz="2200" b="0" strike="noStrike" spc="-1">
              <a:solidFill>
                <a:srgbClr val="000000"/>
              </a:solidFill>
              <a:latin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856"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4</a:t>
            </a:r>
          </a:p>
        </p:txBody>
      </p:sp>
      <p:sp>
        <p:nvSpPr>
          <p:cNvPr id="85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S9: DevOps Automation (75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minutes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S10: Review of DevOps capstone lab (20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A7: ACTIVITY: Setting up a fully automated DevOps pipeline using Lambda triggers (105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wrap up &amp; next steps (20 mins)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86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Where is your company/department in your DevOps journey?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HA! We haven’t even started!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proof-of-concepts are in play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products are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products actively in CI/CD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Many products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Many products actively in CI/CD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Most products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Most products actively in CI/CD</a:t>
            </a:r>
          </a:p>
          <a:p>
            <a:endParaRPr lang="en-US" sz="2000" b="0" strike="noStrike" spc="-1">
              <a:solidFill>
                <a:srgbClr val="000000"/>
              </a:solidFill>
              <a:latin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Limitations &amp; Limits</a:t>
            </a:r>
          </a:p>
        </p:txBody>
      </p:sp>
      <p:sp>
        <p:nvSpPr>
          <p:cNvPr id="23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Can’t serve 3</a:t>
            </a:r>
            <a:r>
              <a:rPr lang="en-US" sz="2200" b="0" strike="noStrike" spc="-1" baseline="30000">
                <a:solidFill>
                  <a:srgbClr val="000000"/>
                </a:solidFill>
                <a:latin typeface="Calibri"/>
              </a:rPr>
              <a:t>rd</a:t>
            </a:r>
            <a:r>
              <a:rPr lang="en-US" sz="2200" b="0" strike="noStrike" spc="-1">
                <a:solidFill>
                  <a:srgbClr val="000000"/>
                </a:solidFill>
                <a:latin typeface="Calibri"/>
              </a:rPr>
              <a:t> party apps (like Wordpress, MySQL,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Both Containers &amp; EC2 *can*, btw…</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functions must execute in &lt; </a:t>
            </a:r>
            <a:r>
              <a:rPr lang="en-US" sz="2200" b="1" strike="noStrike" spc="-1">
                <a:solidFill>
                  <a:srgbClr val="000000"/>
                </a:solidFill>
                <a:latin typeface="Calibri"/>
              </a:rPr>
              <a:t>15mins</a:t>
            </a:r>
            <a:endParaRPr lang="en-US" sz="22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Though multiple Lambda functions can be tied together with </a:t>
            </a:r>
            <a:r>
              <a:rPr lang="en-US" sz="2000" b="0" u="sng" strike="noStrike" spc="-1">
                <a:solidFill>
                  <a:srgbClr val="0000FF"/>
                </a:solidFill>
                <a:uFillTx/>
                <a:latin typeface="Calibri"/>
                <a:hlinkClick r:id="rId3"/>
              </a:rPr>
              <a:t>Step Functions</a:t>
            </a:r>
            <a:r>
              <a:rPr lang="en-US" sz="20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functions must consume &lt; </a:t>
            </a:r>
            <a:r>
              <a:rPr lang="en-US" sz="2200" b="1" strike="noStrike" spc="-1">
                <a:solidFill>
                  <a:srgbClr val="000000"/>
                </a:solidFill>
                <a:latin typeface="Calibri"/>
              </a:rPr>
              <a:t>10GB</a:t>
            </a:r>
            <a:r>
              <a:rPr lang="en-US" sz="2200" b="0" strike="noStrike" spc="-1">
                <a:solidFill>
                  <a:srgbClr val="000000"/>
                </a:solidFill>
                <a:latin typeface="Calibri"/>
              </a:rPr>
              <a:t> of memory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Invocation payload must be under </a:t>
            </a:r>
            <a:r>
              <a:rPr lang="en-US" sz="2200" b="1" strike="noStrike" spc="-1">
                <a:solidFill>
                  <a:srgbClr val="000000"/>
                </a:solidFill>
                <a:latin typeface="Calibri"/>
              </a:rPr>
              <a:t>6MB</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There are limitations around ports (like no SMTP) &amp; low-level kernel calls.</a:t>
            </a: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S9: DevOps Automation</a:t>
            </a:r>
          </a:p>
        </p:txBody>
      </p:sp>
      <p:sp>
        <p:nvSpPr>
          <p:cNvPr id="86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DevOps pipelines &amp; the SDLC.</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Developer Tools (CodeCommit, CodeBuild, CodeDeploy).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Overview of automation hooks in DevOps pipelines.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Deeper dive into innovative, practical DevOps automation capabilities.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DevOps lab.</a:t>
            </a:r>
            <a:endParaRPr lang="en-US" sz="2200" b="0" strike="noStrike" spc="-1">
              <a:solidFill>
                <a:srgbClr val="000000"/>
              </a:solidFill>
              <a:latin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86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is the pace of the class?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Goldilock’s zone – “juuust right”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fast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slow</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“Shift left” – the whole point of CI/CD</a:t>
            </a:r>
          </a:p>
        </p:txBody>
      </p:sp>
      <p:pic>
        <p:nvPicPr>
          <p:cNvPr id="866" name="Picture 2"/>
          <p:cNvPicPr/>
          <p:nvPr/>
        </p:nvPicPr>
        <p:blipFill>
          <a:blip r:embed="rId3">
            <a:extLst>
              <a:ext uri="{BEBA8EAE-BF5A-486C-A8C5-ECC9F3942E4B}">
                <a14:imgProps xmlns:a14="http://schemas.microsoft.com/office/drawing/2010/main">
                  <a14:imgLayer r:embed="rId4">
                    <a14:imgEffect>
                      <a14:sharpenSoften amount="52000"/>
                    </a14:imgEffect>
                  </a14:imgLayer>
                </a14:imgProps>
              </a:ext>
            </a:extLst>
          </a:blip>
          <a:stretch/>
        </p:blipFill>
        <p:spPr>
          <a:xfrm>
            <a:off x="668160" y="717120"/>
            <a:ext cx="7613640" cy="3708720"/>
          </a:xfrm>
          <a:prstGeom prst="rect">
            <a:avLst/>
          </a:prstGeom>
          <a:ln>
            <a:noFill/>
          </a:ln>
        </p:spPr>
      </p:pic>
      <p:sp>
        <p:nvSpPr>
          <p:cNvPr id="867" name="CustomShape 2"/>
          <p:cNvSpPr/>
          <p:nvPr/>
        </p:nvSpPr>
        <p:spPr>
          <a:xfrm>
            <a:off x="1594080" y="4426200"/>
            <a:ext cx="5761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Source: Applied Software Measurement, Capers Jones, 1996</a:t>
            </a:r>
            <a:endParaRPr lang="en-US" sz="1800" b="0" strike="noStrike" spc="-1">
              <a:latin typeface="Arial"/>
            </a:endParaRPr>
          </a:p>
        </p:txBody>
      </p:sp>
      <p:pic>
        <p:nvPicPr>
          <p:cNvPr id="868" name="Picture 4"/>
          <p:cNvPicPr/>
          <p:nvPr/>
        </p:nvPicPr>
        <p:blipFill>
          <a:blip r:embed="rId5"/>
          <a:stretch/>
        </p:blipFill>
        <p:spPr>
          <a:xfrm>
            <a:off x="7391160" y="3328920"/>
            <a:ext cx="1464840" cy="1097280"/>
          </a:xfrm>
          <a:prstGeom prst="rect">
            <a:avLst/>
          </a:prstGeom>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The DevOps Pipeline &amp; the SDLC</a:t>
            </a:r>
          </a:p>
        </p:txBody>
      </p:sp>
      <p:pic>
        <p:nvPicPr>
          <p:cNvPr id="870" name="Picture 2"/>
          <p:cNvPicPr/>
          <p:nvPr/>
        </p:nvPicPr>
        <p:blipFill>
          <a:blip r:embed="rId3"/>
          <a:stretch/>
        </p:blipFill>
        <p:spPr>
          <a:xfrm>
            <a:off x="1238400" y="800280"/>
            <a:ext cx="6667200" cy="3543120"/>
          </a:xfrm>
          <a:prstGeom prst="rect">
            <a:avLst/>
          </a:prstGeom>
          <a:ln>
            <a:noFill/>
          </a:ln>
        </p:spPr>
      </p:pic>
      <p:sp>
        <p:nvSpPr>
          <p:cNvPr id="871"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872"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Services in the DevOps Pipeline</a:t>
            </a:r>
          </a:p>
        </p:txBody>
      </p:sp>
      <p:pic>
        <p:nvPicPr>
          <p:cNvPr id="874" name="Picture 2"/>
          <p:cNvPicPr/>
          <p:nvPr/>
        </p:nvPicPr>
        <p:blipFill>
          <a:blip r:embed="rId3"/>
          <a:srcRect l="22705" t="27787" r="30615" b="30275"/>
          <a:stretch/>
        </p:blipFill>
        <p:spPr>
          <a:xfrm>
            <a:off x="2751840" y="1784880"/>
            <a:ext cx="3112200" cy="1485720"/>
          </a:xfrm>
          <a:prstGeom prst="rect">
            <a:avLst/>
          </a:prstGeom>
          <a:ln>
            <a:noFill/>
          </a:ln>
        </p:spPr>
      </p:pic>
      <p:sp>
        <p:nvSpPr>
          <p:cNvPr id="875"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876"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pic>
        <p:nvPicPr>
          <p:cNvPr id="877" name="Ink 6"/>
          <p:cNvPicPr/>
          <p:nvPr/>
        </p:nvPicPr>
        <p:blipFill>
          <a:blip r:embed="rId4"/>
          <a:stretch/>
        </p:blipFill>
        <p:spPr>
          <a:xfrm>
            <a:off x="2727360" y="1724040"/>
            <a:ext cx="258480" cy="70560"/>
          </a:xfrm>
          <a:prstGeom prst="rect">
            <a:avLst/>
          </a:prstGeom>
          <a:ln>
            <a:noFill/>
          </a:ln>
        </p:spPr>
      </p:pic>
      <p:pic>
        <p:nvPicPr>
          <p:cNvPr id="878" name="Ink 8"/>
          <p:cNvPicPr/>
          <p:nvPr/>
        </p:nvPicPr>
        <p:blipFill>
          <a:blip r:embed="rId5"/>
          <a:stretch/>
        </p:blipFill>
        <p:spPr>
          <a:xfrm>
            <a:off x="2983320" y="1771200"/>
            <a:ext cx="185760" cy="86760"/>
          </a:xfrm>
          <a:prstGeom prst="rect">
            <a:avLst/>
          </a:prstGeom>
          <a:ln>
            <a:noFill/>
          </a:ln>
        </p:spPr>
      </p:pic>
      <p:pic>
        <p:nvPicPr>
          <p:cNvPr id="879" name="Ink 9"/>
          <p:cNvPicPr/>
          <p:nvPr/>
        </p:nvPicPr>
        <p:blipFill>
          <a:blip r:embed="rId6"/>
          <a:stretch/>
        </p:blipFill>
        <p:spPr>
          <a:xfrm>
            <a:off x="3245400" y="1774800"/>
            <a:ext cx="61560" cy="30600"/>
          </a:xfrm>
          <a:prstGeom prst="rect">
            <a:avLst/>
          </a:prstGeom>
          <a:ln>
            <a:noFill/>
          </a:ln>
        </p:spPr>
      </p:pic>
      <p:pic>
        <p:nvPicPr>
          <p:cNvPr id="880" name="Ink 10"/>
          <p:cNvPicPr/>
          <p:nvPr/>
        </p:nvPicPr>
        <p:blipFill>
          <a:blip r:embed="rId7"/>
          <a:stretch/>
        </p:blipFill>
        <p:spPr>
          <a:xfrm>
            <a:off x="3136320" y="1824120"/>
            <a:ext cx="21240" cy="20160"/>
          </a:xfrm>
          <a:prstGeom prst="rect">
            <a:avLst/>
          </a:prstGeom>
          <a:ln>
            <a:noFill/>
          </a:ln>
        </p:spPr>
      </p:pic>
      <p:grpSp>
        <p:nvGrpSpPr>
          <p:cNvPr id="881" name="Group 4"/>
          <p:cNvGrpSpPr/>
          <p:nvPr/>
        </p:nvGrpSpPr>
        <p:grpSpPr>
          <a:xfrm>
            <a:off x="3098520" y="1807200"/>
            <a:ext cx="79200" cy="56160"/>
            <a:chOff x="3098520" y="1807200"/>
            <a:chExt cx="79200" cy="56160"/>
          </a:xfrm>
        </p:grpSpPr>
        <p:pic>
          <p:nvPicPr>
            <p:cNvPr id="882" name="Ink 11"/>
            <p:cNvPicPr/>
            <p:nvPr/>
          </p:nvPicPr>
          <p:blipFill>
            <a:blip r:embed="rId8"/>
            <a:stretch/>
          </p:blipFill>
          <p:spPr>
            <a:xfrm>
              <a:off x="3098520" y="1807200"/>
              <a:ext cx="57600" cy="46800"/>
            </a:xfrm>
            <a:prstGeom prst="rect">
              <a:avLst/>
            </a:prstGeom>
            <a:ln>
              <a:noFill/>
            </a:ln>
          </p:spPr>
        </p:pic>
        <p:pic>
          <p:nvPicPr>
            <p:cNvPr id="883" name="Ink 12"/>
            <p:cNvPicPr/>
            <p:nvPr/>
          </p:nvPicPr>
          <p:blipFill>
            <a:blip r:embed="rId9"/>
            <a:stretch/>
          </p:blipFill>
          <p:spPr>
            <a:xfrm>
              <a:off x="3138840" y="1838520"/>
              <a:ext cx="38880" cy="24840"/>
            </a:xfrm>
            <a:prstGeom prst="rect">
              <a:avLst/>
            </a:prstGeom>
            <a:ln>
              <a:noFill/>
            </a:ln>
          </p:spPr>
        </p:pic>
      </p:grpSp>
      <p:pic>
        <p:nvPicPr>
          <p:cNvPr id="884" name="Ink 14"/>
          <p:cNvPicPr/>
          <p:nvPr/>
        </p:nvPicPr>
        <p:blipFill>
          <a:blip r:embed="rId10"/>
          <a:stretch/>
        </p:blipFill>
        <p:spPr>
          <a:xfrm>
            <a:off x="3284280" y="1778760"/>
            <a:ext cx="32400" cy="30960"/>
          </a:xfrm>
          <a:prstGeom prst="rect">
            <a:avLst/>
          </a:prstGeom>
          <a:ln>
            <a:noFill/>
          </a:ln>
        </p:spPr>
      </p:pic>
      <p:pic>
        <p:nvPicPr>
          <p:cNvPr id="885" name="Ink 15"/>
          <p:cNvPicPr/>
          <p:nvPr/>
        </p:nvPicPr>
        <p:blipFill>
          <a:blip r:embed="rId7"/>
          <a:stretch/>
        </p:blipFill>
        <p:spPr>
          <a:xfrm>
            <a:off x="3433680" y="1757520"/>
            <a:ext cx="18000" cy="17640"/>
          </a:xfrm>
          <a:prstGeom prst="rect">
            <a:avLst/>
          </a:prstGeom>
          <a:ln>
            <a:noFill/>
          </a:ln>
        </p:spPr>
      </p:pic>
      <p:pic>
        <p:nvPicPr>
          <p:cNvPr id="886" name="Ink 16"/>
          <p:cNvPicPr/>
          <p:nvPr/>
        </p:nvPicPr>
        <p:blipFill>
          <a:blip r:embed="rId11"/>
          <a:stretch/>
        </p:blipFill>
        <p:spPr>
          <a:xfrm>
            <a:off x="2612520" y="2319480"/>
            <a:ext cx="172080" cy="63360"/>
          </a:xfrm>
          <a:prstGeom prst="rect">
            <a:avLst/>
          </a:prstGeom>
          <a:ln>
            <a:noFill/>
          </a:ln>
        </p:spPr>
      </p:pic>
      <p:pic>
        <p:nvPicPr>
          <p:cNvPr id="887" name="Ink 17"/>
          <p:cNvPicPr/>
          <p:nvPr/>
        </p:nvPicPr>
        <p:blipFill>
          <a:blip r:embed="rId12"/>
          <a:stretch/>
        </p:blipFill>
        <p:spPr>
          <a:xfrm>
            <a:off x="2703240" y="2455920"/>
            <a:ext cx="61920" cy="52920"/>
          </a:xfrm>
          <a:prstGeom prst="rect">
            <a:avLst/>
          </a:prstGeom>
          <a:ln>
            <a:noFill/>
          </a:ln>
        </p:spPr>
      </p:pic>
      <p:pic>
        <p:nvPicPr>
          <p:cNvPr id="888" name="Ink 18"/>
          <p:cNvPicPr/>
          <p:nvPr/>
        </p:nvPicPr>
        <p:blipFill>
          <a:blip r:embed="rId13"/>
          <a:stretch/>
        </p:blipFill>
        <p:spPr>
          <a:xfrm>
            <a:off x="2686320" y="2457720"/>
            <a:ext cx="76320" cy="30960"/>
          </a:xfrm>
          <a:prstGeom prst="rect">
            <a:avLst/>
          </a:prstGeom>
          <a:ln>
            <a:noFill/>
          </a:ln>
        </p:spPr>
      </p:pic>
      <p:pic>
        <p:nvPicPr>
          <p:cNvPr id="889" name="Ink 20"/>
          <p:cNvPicPr/>
          <p:nvPr/>
        </p:nvPicPr>
        <p:blipFill>
          <a:blip r:embed="rId14"/>
          <a:stretch/>
        </p:blipFill>
        <p:spPr>
          <a:xfrm>
            <a:off x="2698200" y="2448000"/>
            <a:ext cx="66600" cy="45000"/>
          </a:xfrm>
          <a:prstGeom prst="rect">
            <a:avLst/>
          </a:prstGeom>
          <a:ln>
            <a:noFill/>
          </a:ln>
        </p:spPr>
      </p:pic>
      <p:pic>
        <p:nvPicPr>
          <p:cNvPr id="890" name="Ink 21"/>
          <p:cNvPicPr/>
          <p:nvPr/>
        </p:nvPicPr>
        <p:blipFill>
          <a:blip r:embed="rId15"/>
          <a:stretch/>
        </p:blipFill>
        <p:spPr>
          <a:xfrm>
            <a:off x="2836800" y="3164400"/>
            <a:ext cx="269640" cy="120240"/>
          </a:xfrm>
          <a:prstGeom prst="rect">
            <a:avLst/>
          </a:prstGeom>
          <a:ln>
            <a:noFill/>
          </a:ln>
        </p:spPr>
      </p:pic>
      <p:pic>
        <p:nvPicPr>
          <p:cNvPr id="891" name="Ink 22"/>
          <p:cNvPicPr/>
          <p:nvPr/>
        </p:nvPicPr>
        <p:blipFill>
          <a:blip r:embed="rId16"/>
          <a:stretch/>
        </p:blipFill>
        <p:spPr>
          <a:xfrm>
            <a:off x="3334320" y="3268080"/>
            <a:ext cx="27360" cy="19080"/>
          </a:xfrm>
          <a:prstGeom prst="rect">
            <a:avLst/>
          </a:prstGeom>
          <a:ln>
            <a:noFill/>
          </a:ln>
        </p:spPr>
      </p:pic>
      <p:pic>
        <p:nvPicPr>
          <p:cNvPr id="892" name="Ink 23"/>
          <p:cNvPicPr/>
          <p:nvPr/>
        </p:nvPicPr>
        <p:blipFill>
          <a:blip r:embed="rId17"/>
          <a:stretch/>
        </p:blipFill>
        <p:spPr>
          <a:xfrm>
            <a:off x="4081680" y="2990880"/>
            <a:ext cx="95400" cy="317880"/>
          </a:xfrm>
          <a:prstGeom prst="rect">
            <a:avLst/>
          </a:prstGeom>
          <a:ln>
            <a:noFill/>
          </a:ln>
        </p:spPr>
      </p:pic>
      <p:pic>
        <p:nvPicPr>
          <p:cNvPr id="893" name="Ink 24"/>
          <p:cNvPicPr/>
          <p:nvPr/>
        </p:nvPicPr>
        <p:blipFill>
          <a:blip r:embed="rId18"/>
          <a:stretch/>
        </p:blipFill>
        <p:spPr>
          <a:xfrm>
            <a:off x="4100040" y="2907720"/>
            <a:ext cx="330840" cy="380160"/>
          </a:xfrm>
          <a:prstGeom prst="rect">
            <a:avLst/>
          </a:prstGeom>
          <a:ln>
            <a:noFill/>
          </a:ln>
        </p:spPr>
      </p:pic>
      <p:pic>
        <p:nvPicPr>
          <p:cNvPr id="894" name="Ink 25"/>
          <p:cNvPicPr/>
          <p:nvPr/>
        </p:nvPicPr>
        <p:blipFill>
          <a:blip r:embed="rId19"/>
          <a:stretch/>
        </p:blipFill>
        <p:spPr>
          <a:xfrm>
            <a:off x="2696040" y="2462040"/>
            <a:ext cx="68040" cy="48960"/>
          </a:xfrm>
          <a:prstGeom prst="rect">
            <a:avLst/>
          </a:prstGeom>
          <a:ln>
            <a:noFill/>
          </a:ln>
        </p:spPr>
      </p:pic>
      <p:pic>
        <p:nvPicPr>
          <p:cNvPr id="895" name="Ink 26"/>
          <p:cNvPicPr/>
          <p:nvPr/>
        </p:nvPicPr>
        <p:blipFill>
          <a:blip r:embed="rId7"/>
          <a:stretch/>
        </p:blipFill>
        <p:spPr>
          <a:xfrm>
            <a:off x="3960360" y="3498120"/>
            <a:ext cx="17640" cy="17640"/>
          </a:xfrm>
          <a:prstGeom prst="rect">
            <a:avLst/>
          </a:prstGeom>
          <a:ln>
            <a:noFill/>
          </a:ln>
        </p:spPr>
      </p:pic>
      <p:pic>
        <p:nvPicPr>
          <p:cNvPr id="896" name="Ink 27"/>
          <p:cNvPicPr/>
          <p:nvPr/>
        </p:nvPicPr>
        <p:blipFill>
          <a:blip r:embed="rId20"/>
          <a:stretch/>
        </p:blipFill>
        <p:spPr>
          <a:xfrm>
            <a:off x="5422320" y="3205080"/>
            <a:ext cx="322200" cy="94320"/>
          </a:xfrm>
          <a:prstGeom prst="rect">
            <a:avLst/>
          </a:prstGeom>
          <a:ln>
            <a:noFill/>
          </a:ln>
        </p:spPr>
      </p:pic>
      <p:pic>
        <p:nvPicPr>
          <p:cNvPr id="897" name="Ink 29"/>
          <p:cNvPicPr/>
          <p:nvPr/>
        </p:nvPicPr>
        <p:blipFill>
          <a:blip r:embed="rId21"/>
          <a:stretch/>
        </p:blipFill>
        <p:spPr>
          <a:xfrm>
            <a:off x="5846760" y="2637720"/>
            <a:ext cx="36000" cy="25560"/>
          </a:xfrm>
          <a:prstGeom prst="rect">
            <a:avLst/>
          </a:prstGeom>
          <a:ln>
            <a:noFill/>
          </a:ln>
        </p:spPr>
      </p:pic>
      <p:pic>
        <p:nvPicPr>
          <p:cNvPr id="898" name="Ink 30"/>
          <p:cNvPicPr/>
          <p:nvPr/>
        </p:nvPicPr>
        <p:blipFill>
          <a:blip r:embed="rId22"/>
          <a:stretch/>
        </p:blipFill>
        <p:spPr>
          <a:xfrm>
            <a:off x="5858280" y="2469960"/>
            <a:ext cx="27360" cy="29160"/>
          </a:xfrm>
          <a:prstGeom prst="rect">
            <a:avLst/>
          </a:prstGeom>
          <a:ln>
            <a:noFill/>
          </a:ln>
        </p:spPr>
      </p:pic>
      <p:pic>
        <p:nvPicPr>
          <p:cNvPr id="899" name="Ink 4095"/>
          <p:cNvPicPr/>
          <p:nvPr/>
        </p:nvPicPr>
        <p:blipFill>
          <a:blip r:embed="rId23"/>
          <a:stretch/>
        </p:blipFill>
        <p:spPr>
          <a:xfrm>
            <a:off x="5835240" y="2314800"/>
            <a:ext cx="40680" cy="41040"/>
          </a:xfrm>
          <a:prstGeom prst="rect">
            <a:avLst/>
          </a:prstGeom>
          <a:ln>
            <a:noFill/>
          </a:ln>
        </p:spPr>
      </p:pic>
      <p:pic>
        <p:nvPicPr>
          <p:cNvPr id="900" name="Ink 4099"/>
          <p:cNvPicPr/>
          <p:nvPr/>
        </p:nvPicPr>
        <p:blipFill>
          <a:blip r:embed="rId7"/>
          <a:stretch/>
        </p:blipFill>
        <p:spPr>
          <a:xfrm>
            <a:off x="4774680" y="3655440"/>
            <a:ext cx="17640" cy="17640"/>
          </a:xfrm>
          <a:prstGeom prst="rect">
            <a:avLst/>
          </a:prstGeom>
          <a:ln>
            <a:noFill/>
          </a:ln>
        </p:spPr>
      </p:pic>
      <p:pic>
        <p:nvPicPr>
          <p:cNvPr id="901" name="Ink 4100"/>
          <p:cNvPicPr/>
          <p:nvPr/>
        </p:nvPicPr>
        <p:blipFill>
          <a:blip r:embed="rId24"/>
          <a:stretch/>
        </p:blipFill>
        <p:spPr>
          <a:xfrm>
            <a:off x="5311800" y="1731240"/>
            <a:ext cx="111960" cy="85680"/>
          </a:xfrm>
          <a:prstGeom prst="rect">
            <a:avLst/>
          </a:prstGeom>
          <a:ln>
            <a:noFill/>
          </a:ln>
        </p:spPr>
      </p:pic>
      <p:pic>
        <p:nvPicPr>
          <p:cNvPr id="902" name="Ink 4101"/>
          <p:cNvPicPr/>
          <p:nvPr/>
        </p:nvPicPr>
        <p:blipFill>
          <a:blip r:embed="rId25"/>
          <a:stretch/>
        </p:blipFill>
        <p:spPr>
          <a:xfrm>
            <a:off x="5025240" y="1767600"/>
            <a:ext cx="26640" cy="19440"/>
          </a:xfrm>
          <a:prstGeom prst="rect">
            <a:avLst/>
          </a:prstGeom>
          <a:ln>
            <a:noFill/>
          </a:ln>
        </p:spPr>
      </p:pic>
      <p:pic>
        <p:nvPicPr>
          <p:cNvPr id="903" name="Ink 4102"/>
          <p:cNvPicPr/>
          <p:nvPr/>
        </p:nvPicPr>
        <p:blipFill>
          <a:blip r:embed="rId26"/>
          <a:stretch/>
        </p:blipFill>
        <p:spPr>
          <a:xfrm>
            <a:off x="4151520" y="2981520"/>
            <a:ext cx="15120" cy="12960"/>
          </a:xfrm>
          <a:prstGeom prst="rect">
            <a:avLst/>
          </a:prstGeom>
          <a:ln>
            <a:noFill/>
          </a:ln>
        </p:spPr>
      </p:pic>
      <p:pic>
        <p:nvPicPr>
          <p:cNvPr id="904" name="Ink 4103"/>
          <p:cNvPicPr/>
          <p:nvPr/>
        </p:nvPicPr>
        <p:blipFill>
          <a:blip r:embed="rId27"/>
          <a:stretch/>
        </p:blipFill>
        <p:spPr>
          <a:xfrm>
            <a:off x="4150800" y="2978640"/>
            <a:ext cx="21240" cy="24480"/>
          </a:xfrm>
          <a:prstGeom prst="rect">
            <a:avLst/>
          </a:prstGeom>
          <a:ln>
            <a:noFill/>
          </a:ln>
        </p:spPr>
      </p:pic>
      <p:pic>
        <p:nvPicPr>
          <p:cNvPr id="905" name="Ink 4104"/>
          <p:cNvPicPr/>
          <p:nvPr/>
        </p:nvPicPr>
        <p:blipFill>
          <a:blip r:embed="rId28"/>
          <a:stretch/>
        </p:blipFill>
        <p:spPr>
          <a:xfrm>
            <a:off x="4140360" y="2972160"/>
            <a:ext cx="34200" cy="39960"/>
          </a:xfrm>
          <a:prstGeom prst="rect">
            <a:avLst/>
          </a:prstGeom>
          <a:ln>
            <a:noFill/>
          </a:ln>
        </p:spPr>
      </p:pic>
      <p:pic>
        <p:nvPicPr>
          <p:cNvPr id="906" name="Ink 4105"/>
          <p:cNvPicPr/>
          <p:nvPr/>
        </p:nvPicPr>
        <p:blipFill>
          <a:blip r:embed="rId29"/>
          <a:stretch/>
        </p:blipFill>
        <p:spPr>
          <a:xfrm>
            <a:off x="4238280" y="2894040"/>
            <a:ext cx="18720" cy="22320"/>
          </a:xfrm>
          <a:prstGeom prst="rect">
            <a:avLst/>
          </a:prstGeom>
          <a:ln>
            <a:noFill/>
          </a:ln>
        </p:spPr>
      </p:pic>
      <p:pic>
        <p:nvPicPr>
          <p:cNvPr id="907" name="Ink 4106"/>
          <p:cNvPicPr/>
          <p:nvPr/>
        </p:nvPicPr>
        <p:blipFill>
          <a:blip r:embed="rId30"/>
          <a:stretch/>
        </p:blipFill>
        <p:spPr>
          <a:xfrm>
            <a:off x="3344400" y="3240360"/>
            <a:ext cx="29520" cy="33120"/>
          </a:xfrm>
          <a:prstGeom prst="rect">
            <a:avLst/>
          </a:prstGeom>
          <a:ln>
            <a:noFill/>
          </a:ln>
        </p:spPr>
      </p:pic>
      <p:pic>
        <p:nvPicPr>
          <p:cNvPr id="908" name="Ink 4107"/>
          <p:cNvPicPr/>
          <p:nvPr/>
        </p:nvPicPr>
        <p:blipFill>
          <a:blip r:embed="rId31"/>
          <a:stretch/>
        </p:blipFill>
        <p:spPr>
          <a:xfrm>
            <a:off x="3097440" y="3152880"/>
            <a:ext cx="27000" cy="20880"/>
          </a:xfrm>
          <a:prstGeom prst="rect">
            <a:avLst/>
          </a:prstGeom>
          <a:ln>
            <a:noFill/>
          </a:ln>
        </p:spPr>
      </p:pic>
      <p:pic>
        <p:nvPicPr>
          <p:cNvPr id="909" name="Ink 4108"/>
          <p:cNvPicPr/>
          <p:nvPr/>
        </p:nvPicPr>
        <p:blipFill>
          <a:blip r:embed="rId32"/>
          <a:stretch/>
        </p:blipFill>
        <p:spPr>
          <a:xfrm>
            <a:off x="4938840" y="3254400"/>
            <a:ext cx="48600" cy="20880"/>
          </a:xfrm>
          <a:prstGeom prst="rect">
            <a:avLst/>
          </a:prstGeom>
          <a:ln>
            <a:noFill/>
          </a:ln>
        </p:spPr>
      </p:pic>
      <p:pic>
        <p:nvPicPr>
          <p:cNvPr id="910" name="Ink 4110"/>
          <p:cNvPicPr/>
          <p:nvPr/>
        </p:nvPicPr>
        <p:blipFill>
          <a:blip r:embed="rId33"/>
          <a:stretch/>
        </p:blipFill>
        <p:spPr>
          <a:xfrm>
            <a:off x="5389200" y="3193200"/>
            <a:ext cx="79200" cy="32040"/>
          </a:xfrm>
          <a:prstGeom prst="rect">
            <a:avLst/>
          </a:prstGeom>
          <a:ln>
            <a:noFill/>
          </a:ln>
        </p:spPr>
      </p:pic>
      <p:pic>
        <p:nvPicPr>
          <p:cNvPr id="911" name="Ink 4113"/>
          <p:cNvPicPr/>
          <p:nvPr/>
        </p:nvPicPr>
        <p:blipFill>
          <a:blip r:embed="rId34"/>
          <a:stretch/>
        </p:blipFill>
        <p:spPr>
          <a:xfrm>
            <a:off x="5158800" y="3257640"/>
            <a:ext cx="57600" cy="18360"/>
          </a:xfrm>
          <a:prstGeom prst="rect">
            <a:avLst/>
          </a:prstGeom>
          <a:ln>
            <a:noFill/>
          </a:ln>
        </p:spPr>
      </p:pic>
      <p:pic>
        <p:nvPicPr>
          <p:cNvPr id="912" name="Graphic 21"/>
          <p:cNvPicPr/>
          <p:nvPr/>
        </p:nvPicPr>
        <p:blipFill>
          <a:blip r:embed="rId35"/>
          <a:stretch/>
        </p:blipFill>
        <p:spPr>
          <a:xfrm>
            <a:off x="1518480" y="971280"/>
            <a:ext cx="761760" cy="761760"/>
          </a:xfrm>
          <a:prstGeom prst="rect">
            <a:avLst/>
          </a:prstGeom>
          <a:ln>
            <a:noFill/>
          </a:ln>
        </p:spPr>
      </p:pic>
      <p:pic>
        <p:nvPicPr>
          <p:cNvPr id="913" name="Graphic 19"/>
          <p:cNvPicPr/>
          <p:nvPr/>
        </p:nvPicPr>
        <p:blipFill>
          <a:blip r:embed="rId36"/>
          <a:stretch/>
        </p:blipFill>
        <p:spPr>
          <a:xfrm>
            <a:off x="3254040" y="3607920"/>
            <a:ext cx="761760" cy="761760"/>
          </a:xfrm>
          <a:prstGeom prst="rect">
            <a:avLst/>
          </a:prstGeom>
          <a:ln>
            <a:noFill/>
          </a:ln>
        </p:spPr>
      </p:pic>
      <p:pic>
        <p:nvPicPr>
          <p:cNvPr id="914" name="Graphic 23"/>
          <p:cNvPicPr/>
          <p:nvPr/>
        </p:nvPicPr>
        <p:blipFill>
          <a:blip r:embed="rId37"/>
          <a:stretch/>
        </p:blipFill>
        <p:spPr>
          <a:xfrm>
            <a:off x="6589800" y="971280"/>
            <a:ext cx="761760" cy="761760"/>
          </a:xfrm>
          <a:prstGeom prst="rect">
            <a:avLst/>
          </a:prstGeom>
          <a:ln>
            <a:noFill/>
          </a:ln>
        </p:spPr>
      </p:pic>
      <p:sp>
        <p:nvSpPr>
          <p:cNvPr id="915" name="CustomShape 5"/>
          <p:cNvSpPr/>
          <p:nvPr/>
        </p:nvSpPr>
        <p:spPr>
          <a:xfrm>
            <a:off x="779760" y="17542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CodeCommit</a:t>
            </a:r>
            <a:endParaRPr lang="en-US" sz="1200" b="0" strike="noStrike" spc="-1">
              <a:latin typeface="Arial"/>
            </a:endParaRPr>
          </a:p>
        </p:txBody>
      </p:sp>
      <p:sp>
        <p:nvSpPr>
          <p:cNvPr id="916" name="CustomShape 6"/>
          <p:cNvSpPr/>
          <p:nvPr/>
        </p:nvSpPr>
        <p:spPr>
          <a:xfrm>
            <a:off x="2513520" y="444852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CodeBuild</a:t>
            </a:r>
            <a:endParaRPr lang="en-US" sz="1200" b="0" strike="noStrike" spc="-1">
              <a:latin typeface="Arial"/>
            </a:endParaRPr>
          </a:p>
        </p:txBody>
      </p:sp>
      <p:sp>
        <p:nvSpPr>
          <p:cNvPr id="917" name="CustomShape 7"/>
          <p:cNvSpPr/>
          <p:nvPr/>
        </p:nvSpPr>
        <p:spPr>
          <a:xfrm>
            <a:off x="5835240" y="177444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CodeDeploy</a:t>
            </a:r>
            <a:endParaRPr lang="en-US" sz="1200" b="0" strike="noStrike" spc="-1">
              <a:latin typeface="Arial"/>
            </a:endParaRPr>
          </a:p>
        </p:txBody>
      </p:sp>
      <p:sp>
        <p:nvSpPr>
          <p:cNvPr id="918" name="CustomShape 8"/>
          <p:cNvSpPr/>
          <p:nvPr/>
        </p:nvSpPr>
        <p:spPr>
          <a:xfrm rot="5400000">
            <a:off x="2671560" y="843840"/>
            <a:ext cx="592200" cy="138492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9" name="CustomShape 9"/>
          <p:cNvSpPr/>
          <p:nvPr/>
        </p:nvSpPr>
        <p:spPr>
          <a:xfrm rot="16200000">
            <a:off x="2157120" y="3026160"/>
            <a:ext cx="1485360" cy="702000"/>
          </a:xfrm>
          <a:prstGeom prst="bentArrow">
            <a:avLst>
              <a:gd name="adj1" fmla="val 25000"/>
              <a:gd name="adj2" fmla="val 27701"/>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0" name="CustomShape 10"/>
          <p:cNvSpPr/>
          <p:nvPr/>
        </p:nvSpPr>
        <p:spPr>
          <a:xfrm rot="16200000" flipV="1">
            <a:off x="3578400" y="3036240"/>
            <a:ext cx="1498680" cy="661680"/>
          </a:xfrm>
          <a:prstGeom prst="bentArrow">
            <a:avLst>
              <a:gd name="adj1" fmla="val 25000"/>
              <a:gd name="adj2" fmla="val 27701"/>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1" name="CustomShape 11"/>
          <p:cNvSpPr/>
          <p:nvPr/>
        </p:nvSpPr>
        <p:spPr>
          <a:xfrm>
            <a:off x="3461760" y="3188880"/>
            <a:ext cx="384120" cy="41004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2" name="CustomShape 12"/>
          <p:cNvSpPr/>
          <p:nvPr/>
        </p:nvSpPr>
        <p:spPr>
          <a:xfrm rot="5400000" flipV="1">
            <a:off x="5471640" y="704520"/>
            <a:ext cx="592200" cy="164916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3" name="CustomShape 13"/>
          <p:cNvSpPr/>
          <p:nvPr/>
        </p:nvSpPr>
        <p:spPr>
          <a:xfrm>
            <a:off x="6219720" y="2089080"/>
            <a:ext cx="290448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…or Beanstalk</a:t>
            </a:r>
            <a:endParaRPr lang="en-US" sz="1800" b="0" strike="noStrike" spc="-1">
              <a:latin typeface="Arial"/>
            </a:endParaRPr>
          </a:p>
          <a:p>
            <a:pPr>
              <a:lnSpc>
                <a:spcPct val="100000"/>
              </a:lnSpc>
            </a:pPr>
            <a:r>
              <a:rPr lang="en-US" sz="1800" b="0" strike="noStrike" spc="-1">
                <a:solidFill>
                  <a:srgbClr val="000000"/>
                </a:solidFill>
                <a:latin typeface="Calibri"/>
              </a:rPr>
              <a:t>…or SSM</a:t>
            </a:r>
            <a:endParaRPr lang="en-US" sz="1800" b="0" strike="noStrike" spc="-1">
              <a:latin typeface="Arial"/>
            </a:endParaRPr>
          </a:p>
          <a:p>
            <a:pPr>
              <a:lnSpc>
                <a:spcPct val="100000"/>
              </a:lnSpc>
            </a:pPr>
            <a:r>
              <a:rPr lang="en-US" sz="1800" b="0" strike="noStrike" spc="-1">
                <a:solidFill>
                  <a:srgbClr val="000000"/>
                </a:solidFill>
                <a:latin typeface="Calibri"/>
              </a:rPr>
              <a:t>…or fully-baked AMI</a:t>
            </a:r>
            <a:endParaRPr lang="en-US" sz="1800" b="0" strike="noStrike" spc="-1">
              <a:latin typeface="Arial"/>
            </a:endParaRPr>
          </a:p>
          <a:p>
            <a:pPr>
              <a:lnSpc>
                <a:spcPct val="100000"/>
              </a:lnSpc>
            </a:pPr>
            <a:r>
              <a:rPr lang="en-US" sz="1800" b="0" strike="noStrike" spc="-1">
                <a:solidFill>
                  <a:srgbClr val="000000"/>
                </a:solidFill>
                <a:latin typeface="Calibri"/>
              </a:rPr>
              <a:t>…or EKS/ECS Containers</a:t>
            </a:r>
            <a:endParaRPr lang="en-US" sz="1800" b="0" strike="noStrike" spc="-1">
              <a:latin typeface="Arial"/>
            </a:endParaRPr>
          </a:p>
          <a:p>
            <a:pPr>
              <a:lnSpc>
                <a:spcPct val="100000"/>
              </a:lnSpc>
            </a:pPr>
            <a:r>
              <a:rPr lang="en-US" sz="1800" b="0" strike="noStrike" spc="-1">
                <a:solidFill>
                  <a:srgbClr val="000000"/>
                </a:solidFill>
                <a:latin typeface="Calibri"/>
              </a:rPr>
              <a:t>…or CloudFormation</a:t>
            </a:r>
            <a:endParaRPr lang="en-US" sz="1800" b="0" strike="noStrike" spc="-1">
              <a:latin typeface="Arial"/>
            </a:endParaRPr>
          </a:p>
          <a:p>
            <a:pPr>
              <a:lnSpc>
                <a:spcPct val="100000"/>
              </a:lnSpc>
            </a:pPr>
            <a:r>
              <a:rPr lang="en-US" sz="1800" b="0" strike="noStrike" spc="-1">
                <a:solidFill>
                  <a:srgbClr val="000000"/>
                </a:solidFill>
                <a:latin typeface="Calibri"/>
              </a:rPr>
              <a:t>…or OpsWorks (Chef/Puppet)</a:t>
            </a:r>
            <a:endParaRPr lang="en-US" sz="1800" b="0" strike="noStrike" spc="-1">
              <a:latin typeface="Arial"/>
            </a:endParaRPr>
          </a:p>
        </p:txBody>
      </p:sp>
      <p:sp>
        <p:nvSpPr>
          <p:cNvPr id="924" name="CustomShape 14"/>
          <p:cNvSpPr/>
          <p:nvPr/>
        </p:nvSpPr>
        <p:spPr>
          <a:xfrm>
            <a:off x="432720" y="2051640"/>
            <a:ext cx="2041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…possibly w/Cloud9</a:t>
            </a:r>
            <a:endParaRPr lang="en-US" sz="1800" b="0" strike="noStrike" spc="-1">
              <a:latin typeface="Arial"/>
            </a:endParaRPr>
          </a:p>
        </p:txBody>
      </p:sp>
      <p:sp>
        <p:nvSpPr>
          <p:cNvPr id="925" name="CustomShape 15"/>
          <p:cNvSpPr/>
          <p:nvPr/>
        </p:nvSpPr>
        <p:spPr>
          <a:xfrm>
            <a:off x="4270320" y="4215600"/>
            <a:ext cx="43369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Calibri"/>
              </a:rPr>
              <a:t>What services can help us here &amp; here?</a:t>
            </a:r>
            <a:endParaRPr lang="en-US" sz="2000" b="0" strike="noStrike" spc="-1">
              <a:latin typeface="Arial"/>
            </a:endParaRPr>
          </a:p>
        </p:txBody>
      </p:sp>
      <p:sp>
        <p:nvSpPr>
          <p:cNvPr id="926" name="CustomShape 16"/>
          <p:cNvSpPr/>
          <p:nvPr/>
        </p:nvSpPr>
        <p:spPr>
          <a:xfrm rot="17818200">
            <a:off x="5986800" y="2598120"/>
            <a:ext cx="484200" cy="225576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7" name="CustomShape 17"/>
          <p:cNvSpPr/>
          <p:nvPr/>
        </p:nvSpPr>
        <p:spPr>
          <a:xfrm rot="18505800">
            <a:off x="6593760" y="1950480"/>
            <a:ext cx="484200" cy="278316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1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9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914"/>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92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9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9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9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927"/>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926"/>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CodeCommit</a:t>
            </a:r>
            <a:endParaRPr lang="en-US" sz="3600" b="0" strike="noStrike" spc="-1">
              <a:solidFill>
                <a:srgbClr val="000000"/>
              </a:solidFill>
              <a:latin typeface="Calibri"/>
            </a:endParaRPr>
          </a:p>
        </p:txBody>
      </p:sp>
      <p:sp>
        <p:nvSpPr>
          <p:cNvPr id="92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git-compliant source control”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Full, native git command &amp; graphical toolset support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IAM (can authenticate IAM identities), CloudWatch, and CloudTrail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Code stored in S3 (99.999999999% durability), metadata in DDB</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All data encrypted at rest and in transit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Full API, SDK, Console support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SNS notifications on repository events</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30" name="Graphic 21"/>
          <p:cNvPicPr/>
          <p:nvPr/>
        </p:nvPicPr>
        <p:blipFill>
          <a:blip r:embed="rId3"/>
          <a:stretch/>
        </p:blipFill>
        <p:spPr>
          <a:xfrm>
            <a:off x="7592040" y="179640"/>
            <a:ext cx="761760" cy="761760"/>
          </a:xfrm>
          <a:prstGeom prst="rect">
            <a:avLst/>
          </a:prstGeom>
          <a:ln>
            <a:noFill/>
          </a:ln>
        </p:spPr>
      </p:pic>
      <p:grpSp>
        <p:nvGrpSpPr>
          <p:cNvPr id="931" name="Group 3"/>
          <p:cNvGrpSpPr/>
          <p:nvPr/>
        </p:nvGrpSpPr>
        <p:grpSpPr>
          <a:xfrm>
            <a:off x="7996320" y="619200"/>
            <a:ext cx="8640" cy="8640"/>
            <a:chOff x="7996320" y="619200"/>
            <a:chExt cx="8640" cy="8640"/>
          </a:xfrm>
        </p:grpSpPr>
        <p:pic>
          <p:nvPicPr>
            <p:cNvPr id="932" name="Ink 4"/>
            <p:cNvPicPr/>
            <p:nvPr/>
          </p:nvPicPr>
          <p:blipFill>
            <a:blip r:embed="rId4"/>
            <a:stretch/>
          </p:blipFill>
          <p:spPr>
            <a:xfrm>
              <a:off x="7996320" y="619200"/>
              <a:ext cx="8640" cy="8640"/>
            </a:xfrm>
            <a:prstGeom prst="rect">
              <a:avLst/>
            </a:prstGeom>
            <a:ln>
              <a:noFill/>
            </a:ln>
          </p:spPr>
        </p:pic>
        <p:pic>
          <p:nvPicPr>
            <p:cNvPr id="933" name="Ink 5"/>
            <p:cNvPicPr/>
            <p:nvPr/>
          </p:nvPicPr>
          <p:blipFill>
            <a:blip r:embed="rId4"/>
            <a:stretch/>
          </p:blipFill>
          <p:spPr>
            <a:xfrm>
              <a:off x="7996320" y="619200"/>
              <a:ext cx="8640" cy="8640"/>
            </a:xfrm>
            <a:prstGeom prst="rect">
              <a:avLst/>
            </a:prstGeom>
            <a:ln>
              <a:noFill/>
            </a:ln>
          </p:spPr>
        </p:pic>
      </p:grpSp>
      <p:pic>
        <p:nvPicPr>
          <p:cNvPr id="934" name="Ink 7"/>
          <p:cNvPicPr/>
          <p:nvPr/>
        </p:nvPicPr>
        <p:blipFill>
          <a:blip r:embed="rId4"/>
          <a:stretch/>
        </p:blipFill>
        <p:spPr>
          <a:xfrm>
            <a:off x="8004960" y="540000"/>
            <a:ext cx="8640" cy="8640"/>
          </a:xfrm>
          <a:prstGeom prst="rect">
            <a:avLst/>
          </a:prstGeom>
          <a:ln>
            <a:noFill/>
          </a:ln>
        </p:spPr>
      </p:pic>
      <p:pic>
        <p:nvPicPr>
          <p:cNvPr id="935" name="Ink 8"/>
          <p:cNvPicPr/>
          <p:nvPr/>
        </p:nvPicPr>
        <p:blipFill>
          <a:blip r:embed="rId4"/>
          <a:stretch/>
        </p:blipFill>
        <p:spPr>
          <a:xfrm>
            <a:off x="8101800" y="258840"/>
            <a:ext cx="8640" cy="8640"/>
          </a:xfrm>
          <a:prstGeom prst="rect">
            <a:avLst/>
          </a:prstGeom>
          <a:ln>
            <a:noFill/>
          </a:ln>
        </p:spPr>
      </p:pic>
      <p:pic>
        <p:nvPicPr>
          <p:cNvPr id="936" name="Ink 9"/>
          <p:cNvPicPr/>
          <p:nvPr/>
        </p:nvPicPr>
        <p:blipFill>
          <a:blip r:embed="rId4"/>
          <a:stretch/>
        </p:blipFill>
        <p:spPr>
          <a:xfrm>
            <a:off x="7952400" y="707400"/>
            <a:ext cx="8640" cy="8640"/>
          </a:xfrm>
          <a:prstGeom prst="rect">
            <a:avLst/>
          </a:prstGeom>
          <a:ln>
            <a:noFill/>
          </a:ln>
        </p:spPr>
      </p:pic>
      <p:pic>
        <p:nvPicPr>
          <p:cNvPr id="937" name="Ink 10"/>
          <p:cNvPicPr/>
          <p:nvPr/>
        </p:nvPicPr>
        <p:blipFill>
          <a:blip r:embed="rId4"/>
          <a:stretch/>
        </p:blipFill>
        <p:spPr>
          <a:xfrm>
            <a:off x="3432960" y="1586880"/>
            <a:ext cx="8640" cy="8640"/>
          </a:xfrm>
          <a:prstGeom prst="rect">
            <a:avLst/>
          </a:prstGeom>
          <a:ln>
            <a:noFill/>
          </a:ln>
        </p:spPr>
      </p:pic>
      <p:pic>
        <p:nvPicPr>
          <p:cNvPr id="938" name="Ink 11"/>
          <p:cNvPicPr/>
          <p:nvPr/>
        </p:nvPicPr>
        <p:blipFill>
          <a:blip r:embed="rId4"/>
          <a:stretch/>
        </p:blipFill>
        <p:spPr>
          <a:xfrm>
            <a:off x="3617640" y="346680"/>
            <a:ext cx="8640" cy="8640"/>
          </a:xfrm>
          <a:prstGeom prst="rect">
            <a:avLst/>
          </a:prstGeom>
          <a:ln>
            <a:noFill/>
          </a:ln>
        </p:spPr>
      </p:pic>
      <p:pic>
        <p:nvPicPr>
          <p:cNvPr id="939" name="Ink 12"/>
          <p:cNvPicPr/>
          <p:nvPr/>
        </p:nvPicPr>
        <p:blipFill>
          <a:blip r:embed="rId4"/>
          <a:stretch/>
        </p:blipFill>
        <p:spPr>
          <a:xfrm>
            <a:off x="3512160" y="346680"/>
            <a:ext cx="8640" cy="8640"/>
          </a:xfrm>
          <a:prstGeom prst="rect">
            <a:avLst/>
          </a:prstGeom>
          <a:ln>
            <a:noFill/>
          </a:ln>
        </p:spPr>
      </p:pic>
      <p:pic>
        <p:nvPicPr>
          <p:cNvPr id="940" name="Ink 13"/>
          <p:cNvPicPr/>
          <p:nvPr/>
        </p:nvPicPr>
        <p:blipFill>
          <a:blip r:embed="rId4"/>
          <a:stretch/>
        </p:blipFill>
        <p:spPr>
          <a:xfrm>
            <a:off x="7794360" y="707400"/>
            <a:ext cx="8640" cy="8640"/>
          </a:xfrm>
          <a:prstGeom prst="rect">
            <a:avLst/>
          </a:prstGeom>
          <a:ln>
            <a:noFill/>
          </a:ln>
        </p:spPr>
      </p:pic>
      <p:pic>
        <p:nvPicPr>
          <p:cNvPr id="941" name="Ink 14"/>
          <p:cNvPicPr/>
          <p:nvPr/>
        </p:nvPicPr>
        <p:blipFill>
          <a:blip r:embed="rId4"/>
          <a:stretch/>
        </p:blipFill>
        <p:spPr>
          <a:xfrm>
            <a:off x="1340640" y="1121040"/>
            <a:ext cx="8640" cy="8640"/>
          </a:xfrm>
          <a:prstGeom prst="rect">
            <a:avLst/>
          </a:prstGeom>
          <a:ln>
            <a:noFill/>
          </a:ln>
        </p:spPr>
      </p:pic>
      <p:pic>
        <p:nvPicPr>
          <p:cNvPr id="942" name="Ink 15"/>
          <p:cNvPicPr/>
          <p:nvPr/>
        </p:nvPicPr>
        <p:blipFill>
          <a:blip r:embed="rId4"/>
          <a:stretch/>
        </p:blipFill>
        <p:spPr>
          <a:xfrm>
            <a:off x="3450960" y="-5040"/>
            <a:ext cx="8640" cy="8640"/>
          </a:xfrm>
          <a:prstGeom prst="rect">
            <a:avLst/>
          </a:prstGeom>
          <a:ln>
            <a:noFill/>
          </a:ln>
        </p:spPr>
      </p:pic>
      <p:pic>
        <p:nvPicPr>
          <p:cNvPr id="943" name="Ink 16"/>
          <p:cNvPicPr/>
          <p:nvPr/>
        </p:nvPicPr>
        <p:blipFill>
          <a:blip r:embed="rId4"/>
          <a:stretch/>
        </p:blipFill>
        <p:spPr>
          <a:xfrm>
            <a:off x="3450960" y="425880"/>
            <a:ext cx="8640" cy="8640"/>
          </a:xfrm>
          <a:prstGeom prst="rect">
            <a:avLst/>
          </a:prstGeom>
          <a:ln>
            <a:noFill/>
          </a:ln>
        </p:spPr>
      </p:pic>
      <p:pic>
        <p:nvPicPr>
          <p:cNvPr id="944" name="Ink 17"/>
          <p:cNvPicPr/>
          <p:nvPr/>
        </p:nvPicPr>
        <p:blipFill>
          <a:blip r:embed="rId4"/>
          <a:stretch/>
        </p:blipFill>
        <p:spPr>
          <a:xfrm>
            <a:off x="3415680" y="399960"/>
            <a:ext cx="8640" cy="8640"/>
          </a:xfrm>
          <a:prstGeom prst="rect">
            <a:avLst/>
          </a:prstGeom>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CodeBuild</a:t>
            </a:r>
            <a:endParaRPr lang="en-US" sz="3600" b="0" strike="noStrike" spc="-1">
              <a:solidFill>
                <a:srgbClr val="000000"/>
              </a:solidFill>
              <a:latin typeface="Calibri"/>
            </a:endParaRPr>
          </a:p>
        </p:txBody>
      </p:sp>
      <p:sp>
        <p:nvSpPr>
          <p:cNvPr id="94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Jenkins-compliant build server”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Prepackaged and customized build tools, environments and runtimes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IAM, CloudTrail, and CloudWatch support</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47" name="Graphic 19"/>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CodeDeploy</a:t>
            </a:r>
            <a:endParaRPr lang="en-US" sz="3600" b="0" strike="noStrike" spc="-1">
              <a:solidFill>
                <a:srgbClr val="000000"/>
              </a:solidFill>
              <a:latin typeface="Calibri"/>
            </a:endParaRPr>
          </a:p>
        </p:txBody>
      </p:sp>
      <p:sp>
        <p:nvSpPr>
          <p:cNvPr id="94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serverless automated code deployment service”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Language, architecture agnostic</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Deploys to EC2, Fargate, Lambda or on-prem</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In-place, and blue/green (rolling, canary, all-at-once) deployment types supported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run actions, test, health &amp; other verifications, and optional rollback &amp; redeploy – all automated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Sends SNS notifications for various lifecycle events</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50" name="Graphic 23"/>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Other AWS “Code”* Services</a:t>
            </a:r>
          </a:p>
        </p:txBody>
      </p:sp>
      <p:pic>
        <p:nvPicPr>
          <p:cNvPr id="952" name="Graphic 22"/>
          <p:cNvPicPr/>
          <p:nvPr/>
        </p:nvPicPr>
        <p:blipFill>
          <a:blip r:embed="rId2"/>
          <a:stretch/>
        </p:blipFill>
        <p:spPr>
          <a:xfrm>
            <a:off x="5394600" y="2731320"/>
            <a:ext cx="761760" cy="761760"/>
          </a:xfrm>
          <a:prstGeom prst="rect">
            <a:avLst/>
          </a:prstGeom>
          <a:ln>
            <a:noFill/>
          </a:ln>
        </p:spPr>
      </p:pic>
      <p:pic>
        <p:nvPicPr>
          <p:cNvPr id="953" name="Graphic 18"/>
          <p:cNvPicPr/>
          <p:nvPr/>
        </p:nvPicPr>
        <p:blipFill>
          <a:blip r:embed="rId3"/>
          <a:stretch/>
        </p:blipFill>
        <p:spPr>
          <a:xfrm>
            <a:off x="3110040" y="2732760"/>
            <a:ext cx="761760" cy="761760"/>
          </a:xfrm>
          <a:prstGeom prst="rect">
            <a:avLst/>
          </a:prstGeom>
          <a:ln>
            <a:noFill/>
          </a:ln>
        </p:spPr>
      </p:pic>
      <p:pic>
        <p:nvPicPr>
          <p:cNvPr id="954" name="Graphic 8"/>
          <p:cNvPicPr/>
          <p:nvPr/>
        </p:nvPicPr>
        <p:blipFill>
          <a:blip r:embed="rId4"/>
          <a:stretch/>
        </p:blipFill>
        <p:spPr>
          <a:xfrm>
            <a:off x="5394600" y="1321200"/>
            <a:ext cx="761760" cy="761760"/>
          </a:xfrm>
          <a:prstGeom prst="rect">
            <a:avLst/>
          </a:prstGeom>
          <a:ln>
            <a:noFill/>
          </a:ln>
        </p:spPr>
      </p:pic>
      <p:pic>
        <p:nvPicPr>
          <p:cNvPr id="955" name="Graphic 6"/>
          <p:cNvPicPr/>
          <p:nvPr/>
        </p:nvPicPr>
        <p:blipFill>
          <a:blip r:embed="rId5"/>
          <a:stretch/>
        </p:blipFill>
        <p:spPr>
          <a:xfrm>
            <a:off x="3138840" y="1321200"/>
            <a:ext cx="761760" cy="761760"/>
          </a:xfrm>
          <a:prstGeom prst="rect">
            <a:avLst/>
          </a:prstGeom>
          <a:ln>
            <a:noFill/>
          </a:ln>
        </p:spPr>
      </p:pic>
      <p:sp>
        <p:nvSpPr>
          <p:cNvPr id="956" name="CustomShape 2"/>
          <p:cNvSpPr/>
          <p:nvPr/>
        </p:nvSpPr>
        <p:spPr>
          <a:xfrm>
            <a:off x="2399040" y="208476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6"/>
              </a:rPr>
              <a:t>CodePipeline</a:t>
            </a:r>
            <a:endParaRPr lang="en-US" sz="1200" b="0" strike="noStrike" spc="-1">
              <a:latin typeface="Arial"/>
            </a:endParaRPr>
          </a:p>
        </p:txBody>
      </p:sp>
      <p:sp>
        <p:nvSpPr>
          <p:cNvPr id="957" name="CustomShape 3"/>
          <p:cNvSpPr/>
          <p:nvPr/>
        </p:nvSpPr>
        <p:spPr>
          <a:xfrm>
            <a:off x="4637160" y="2084760"/>
            <a:ext cx="22921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7"/>
              </a:rPr>
              <a:t>CodeStar</a:t>
            </a:r>
            <a:endParaRPr lang="en-US" sz="1200" b="0" strike="noStrike" spc="-1">
              <a:latin typeface="Arial"/>
            </a:endParaRPr>
          </a:p>
        </p:txBody>
      </p:sp>
      <p:sp>
        <p:nvSpPr>
          <p:cNvPr id="958" name="CustomShape 4"/>
          <p:cNvSpPr/>
          <p:nvPr/>
        </p:nvSpPr>
        <p:spPr>
          <a:xfrm>
            <a:off x="2362320" y="3494880"/>
            <a:ext cx="227916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8"/>
              </a:rPr>
              <a:t>Command Line </a:t>
            </a:r>
            <a:r>
              <a:rPr lang="en-US" sz="1200" b="0" u="sng" strike="noStrike" spc="-1">
                <a:solidFill>
                  <a:srgbClr val="0000FF"/>
                </a:solidFill>
                <a:uFillTx/>
                <a:latin typeface="Arial"/>
                <a:ea typeface="Amazon Ember"/>
                <a:hlinkClick r:id="rId8"/>
              </a:rPr>
              <a:t>Interface (AWS CLI)</a:t>
            </a:r>
            <a:endParaRPr lang="en-US" sz="1200" b="0" strike="noStrike" spc="-1">
              <a:latin typeface="Arial"/>
            </a:endParaRPr>
          </a:p>
        </p:txBody>
      </p:sp>
      <p:sp>
        <p:nvSpPr>
          <p:cNvPr id="959" name="CustomShape 5"/>
          <p:cNvSpPr/>
          <p:nvPr/>
        </p:nvSpPr>
        <p:spPr>
          <a:xfrm>
            <a:off x="4678560" y="349488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9"/>
              </a:rPr>
              <a:t>Tools</a:t>
            </a:r>
            <a:r>
              <a:rPr lang="en-US" sz="1200" b="0" u="sng" strike="noStrike" spc="-1">
                <a:solidFill>
                  <a:srgbClr val="0000FF"/>
                </a:solidFill>
                <a:uFillTx/>
                <a:latin typeface="Arial"/>
                <a:ea typeface="Amazon Ember"/>
                <a:hlinkClick r:id="rId9"/>
              </a:rPr>
              <a:t>and SDKs</a:t>
            </a:r>
            <a:endParaRPr lang="en-US" sz="1200" b="0" strike="noStrike" spc="-1">
              <a:latin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Automation hooks in DevOps pipeline</a:t>
            </a:r>
          </a:p>
        </p:txBody>
      </p:sp>
      <p:graphicFrame>
        <p:nvGraphicFramePr>
          <p:cNvPr id="961" name="Table 2"/>
          <p:cNvGraphicFramePr/>
          <p:nvPr/>
        </p:nvGraphicFramePr>
        <p:xfrm>
          <a:off x="790200" y="679680"/>
          <a:ext cx="7563600" cy="3760200"/>
        </p:xfrm>
        <a:graphic>
          <a:graphicData uri="http://schemas.openxmlformats.org/drawingml/2006/table">
            <a:tbl>
              <a:tblPr/>
              <a:tblGrid>
                <a:gridCol w="1531080">
                  <a:extLst>
                    <a:ext uri="{9D8B030D-6E8A-4147-A177-3AD203B41FA5}">
                      <a16:colId xmlns:a16="http://schemas.microsoft.com/office/drawing/2014/main" val="20000"/>
                    </a:ext>
                  </a:extLst>
                </a:gridCol>
                <a:gridCol w="1512000">
                  <a:extLst>
                    <a:ext uri="{9D8B030D-6E8A-4147-A177-3AD203B41FA5}">
                      <a16:colId xmlns:a16="http://schemas.microsoft.com/office/drawing/2014/main" val="20001"/>
                    </a:ext>
                  </a:extLst>
                </a:gridCol>
                <a:gridCol w="2655720">
                  <a:extLst>
                    <a:ext uri="{9D8B030D-6E8A-4147-A177-3AD203B41FA5}">
                      <a16:colId xmlns:a16="http://schemas.microsoft.com/office/drawing/2014/main" val="20002"/>
                    </a:ext>
                  </a:extLst>
                </a:gridCol>
                <a:gridCol w="1864800">
                  <a:extLst>
                    <a:ext uri="{9D8B030D-6E8A-4147-A177-3AD203B41FA5}">
                      <a16:colId xmlns:a16="http://schemas.microsoft.com/office/drawing/2014/main" val="20003"/>
                    </a:ext>
                  </a:extLst>
                </a:gridCol>
              </a:tblGrid>
              <a:tr h="306720">
                <a:tc>
                  <a:txBody>
                    <a:bodyPr/>
                    <a:lstStyle/>
                    <a:p>
                      <a:pPr>
                        <a:lnSpc>
                          <a:spcPct val="100000"/>
                        </a:lnSpc>
                      </a:pPr>
                      <a:r>
                        <a:rPr lang="en-US" sz="1600" b="1" strike="noStrike" spc="-1">
                          <a:solidFill>
                            <a:srgbClr val="FFFFFF"/>
                          </a:solidFill>
                          <a:latin typeface="Calibri"/>
                        </a:rPr>
                        <a:t>Type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Where run</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Attributes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Examples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37120">
                <a:tc>
                  <a:txBody>
                    <a:bodyPr/>
                    <a:lstStyle/>
                    <a:p>
                      <a:pPr>
                        <a:lnSpc>
                          <a:spcPct val="100000"/>
                        </a:lnSpc>
                      </a:pPr>
                      <a:r>
                        <a:rPr lang="en-US" sz="1600" b="0" strike="noStrike" spc="-1">
                          <a:solidFill>
                            <a:srgbClr val="000000"/>
                          </a:solidFill>
                          <a:latin typeface="Calibri"/>
                        </a:rPr>
                        <a:t>Pre-commit</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Dev machine</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Run FAST, comprehensive, TDD driven</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SCA, secrets check</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537120">
                <a:tc>
                  <a:txBody>
                    <a:bodyPr/>
                    <a:lstStyle/>
                    <a:p>
                      <a:pPr>
                        <a:lnSpc>
                          <a:spcPct val="100000"/>
                        </a:lnSpc>
                      </a:pPr>
                      <a:r>
                        <a:rPr lang="en-US" sz="1600" b="0" strike="noStrike" spc="-1">
                          <a:solidFill>
                            <a:srgbClr val="000000"/>
                          </a:solidFill>
                          <a:latin typeface="Calibri"/>
                        </a:rPr>
                        <a:t>Commit-time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Commit svr(s)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Repeat many tests from pre-commit + new</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SAST, light security testing</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537120">
                <a:tc>
                  <a:txBody>
                    <a:bodyPr/>
                    <a:lstStyle/>
                    <a:p>
                      <a:pPr>
                        <a:lnSpc>
                          <a:spcPct val="100000"/>
                        </a:lnSpc>
                      </a:pPr>
                      <a:r>
                        <a:rPr lang="en-US" sz="1600" b="0" strike="noStrike" spc="-1">
                          <a:solidFill>
                            <a:srgbClr val="000000"/>
                          </a:solidFill>
                          <a:latin typeface="Calibri"/>
                        </a:rPr>
                        <a:t>Build-time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CI/build svr(s)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Sanity checks, config, cheap</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Artifact hardening</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767160">
                <a:tc>
                  <a:txBody>
                    <a:bodyPr/>
                    <a:lstStyle/>
                    <a:p>
                      <a:pPr>
                        <a:lnSpc>
                          <a:spcPct val="100000"/>
                        </a:lnSpc>
                      </a:pPr>
                      <a:r>
                        <a:rPr lang="en-US" sz="1600" b="0" strike="noStrike" spc="-1">
                          <a:solidFill>
                            <a:srgbClr val="000000"/>
                          </a:solidFill>
                          <a:latin typeface="Calibri"/>
                        </a:rPr>
                        <a:t>Test-time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Test/stage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More in-depth</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Regression, Integration, load, UAT</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537120">
                <a:tc>
                  <a:txBody>
                    <a:bodyPr/>
                    <a:lstStyle/>
                    <a:p>
                      <a:pPr>
                        <a:lnSpc>
                          <a:spcPct val="100000"/>
                        </a:lnSpc>
                      </a:pPr>
                      <a:r>
                        <a:rPr lang="en-US" sz="1600" b="0" strike="noStrike" spc="-1">
                          <a:solidFill>
                            <a:srgbClr val="000000"/>
                          </a:solidFill>
                          <a:latin typeface="Calibri"/>
                        </a:rPr>
                        <a:t>Pre-deploy</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CI/build svr</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Set up deploy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Cfg mgmt., agent install</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537840">
                <a:tc>
                  <a:txBody>
                    <a:bodyPr/>
                    <a:lstStyle/>
                    <a:p>
                      <a:pPr>
                        <a:lnSpc>
                          <a:spcPct val="100000"/>
                        </a:lnSpc>
                      </a:pPr>
                      <a:r>
                        <a:rPr lang="en-US" sz="1600" b="0" strike="noStrike" spc="-1">
                          <a:solidFill>
                            <a:srgbClr val="000000"/>
                          </a:solidFill>
                          <a:latin typeface="Calibri"/>
                        </a:rPr>
                        <a:t>Deploy</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Prod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Validate deployment</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Health, vulnerability scan</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Invocation Methods</a:t>
            </a:r>
          </a:p>
        </p:txBody>
      </p:sp>
      <p:grpSp>
        <p:nvGrpSpPr>
          <p:cNvPr id="234" name="Group 2"/>
          <p:cNvGrpSpPr/>
          <p:nvPr/>
        </p:nvGrpSpPr>
        <p:grpSpPr>
          <a:xfrm>
            <a:off x="337320" y="1328760"/>
            <a:ext cx="1506240" cy="766080"/>
            <a:chOff x="337320" y="1328760"/>
            <a:chExt cx="1506240" cy="766080"/>
          </a:xfrm>
        </p:grpSpPr>
        <p:sp>
          <p:nvSpPr>
            <p:cNvPr id="235" name="CustomShape 3"/>
            <p:cNvSpPr/>
            <p:nvPr/>
          </p:nvSpPr>
          <p:spPr>
            <a:xfrm>
              <a:off x="337320" y="1837080"/>
              <a:ext cx="15062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rPr>
                <a:t>S3</a:t>
              </a:r>
              <a:endParaRPr lang="en-US" sz="1100" b="0" strike="noStrike" spc="-1">
                <a:latin typeface="Arial"/>
              </a:endParaRPr>
            </a:p>
          </p:txBody>
        </p:sp>
        <p:pic>
          <p:nvPicPr>
            <p:cNvPr id="236" name="Graphic 5"/>
            <p:cNvPicPr/>
            <p:nvPr/>
          </p:nvPicPr>
          <p:blipFill>
            <a:blip r:embed="rId2"/>
            <a:stretch/>
          </p:blipFill>
          <p:spPr>
            <a:xfrm>
              <a:off x="855720" y="1328760"/>
              <a:ext cx="469440" cy="469440"/>
            </a:xfrm>
            <a:prstGeom prst="rect">
              <a:avLst/>
            </a:prstGeom>
            <a:ln>
              <a:noFill/>
            </a:ln>
          </p:spPr>
        </p:pic>
      </p:grpSp>
      <p:sp>
        <p:nvSpPr>
          <p:cNvPr id="237" name="CustomShape 4"/>
          <p:cNvSpPr/>
          <p:nvPr/>
        </p:nvSpPr>
        <p:spPr>
          <a:xfrm>
            <a:off x="862200" y="828720"/>
            <a:ext cx="927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 PUSH</a:t>
            </a:r>
            <a:endParaRPr lang="en-US" sz="1800" b="0" strike="noStrike" spc="-1">
              <a:latin typeface="Arial"/>
            </a:endParaRPr>
          </a:p>
        </p:txBody>
      </p:sp>
      <p:sp>
        <p:nvSpPr>
          <p:cNvPr id="238" name="CustomShape 5"/>
          <p:cNvSpPr/>
          <p:nvPr/>
        </p:nvSpPr>
        <p:spPr>
          <a:xfrm>
            <a:off x="869760" y="3112560"/>
            <a:ext cx="2305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3) SCHEDULED ACTION</a:t>
            </a:r>
            <a:endParaRPr lang="en-US" sz="1800" b="0" strike="noStrike" spc="-1">
              <a:latin typeface="Arial"/>
            </a:endParaRPr>
          </a:p>
        </p:txBody>
      </p:sp>
      <p:sp>
        <p:nvSpPr>
          <p:cNvPr id="239" name="CustomShape 6"/>
          <p:cNvSpPr/>
          <p:nvPr/>
        </p:nvSpPr>
        <p:spPr>
          <a:xfrm>
            <a:off x="5525640" y="3058560"/>
            <a:ext cx="232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4) DIRECT INVOCATION</a:t>
            </a:r>
            <a:endParaRPr lang="en-US" sz="1800" b="0" strike="noStrike" spc="-1">
              <a:latin typeface="Arial"/>
            </a:endParaRPr>
          </a:p>
        </p:txBody>
      </p:sp>
      <p:sp>
        <p:nvSpPr>
          <p:cNvPr id="240" name="CustomShape 7"/>
          <p:cNvSpPr/>
          <p:nvPr/>
        </p:nvSpPr>
        <p:spPr>
          <a:xfrm>
            <a:off x="1336680" y="1271520"/>
            <a:ext cx="114732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Event Notifications</a:t>
            </a:r>
            <a:endParaRPr lang="en-US" sz="1000" b="0" strike="noStrike" spc="-1">
              <a:latin typeface="Arial"/>
            </a:endParaRPr>
          </a:p>
        </p:txBody>
      </p:sp>
      <p:pic>
        <p:nvPicPr>
          <p:cNvPr id="241" name="Graphic 24"/>
          <p:cNvPicPr/>
          <p:nvPr/>
        </p:nvPicPr>
        <p:blipFill>
          <a:blip r:embed="rId3"/>
          <a:stretch/>
        </p:blipFill>
        <p:spPr>
          <a:xfrm>
            <a:off x="805680" y="2136960"/>
            <a:ext cx="519480" cy="519480"/>
          </a:xfrm>
          <a:prstGeom prst="rect">
            <a:avLst/>
          </a:prstGeom>
          <a:ln>
            <a:noFill/>
          </a:ln>
        </p:spPr>
      </p:pic>
      <p:sp>
        <p:nvSpPr>
          <p:cNvPr id="242" name="CustomShape 8"/>
          <p:cNvSpPr/>
          <p:nvPr/>
        </p:nvSpPr>
        <p:spPr>
          <a:xfrm>
            <a:off x="316800" y="269208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SNS</a:t>
            </a:r>
            <a:endParaRPr lang="en-US" sz="1100" b="0" strike="noStrike" spc="-1">
              <a:latin typeface="Arial"/>
            </a:endParaRPr>
          </a:p>
        </p:txBody>
      </p:sp>
      <p:sp>
        <p:nvSpPr>
          <p:cNvPr id="243" name="CustomShape 9"/>
          <p:cNvSpPr/>
          <p:nvPr/>
        </p:nvSpPr>
        <p:spPr>
          <a:xfrm>
            <a:off x="1333800" y="2477880"/>
            <a:ext cx="125568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Lambda Subscription</a:t>
            </a:r>
            <a:endParaRPr lang="en-US" sz="1000" b="0" strike="noStrike" spc="-1">
              <a:latin typeface="Arial"/>
            </a:endParaRPr>
          </a:p>
        </p:txBody>
      </p:sp>
      <p:pic>
        <p:nvPicPr>
          <p:cNvPr id="244" name="Graphic 10"/>
          <p:cNvPicPr/>
          <p:nvPr/>
        </p:nvPicPr>
        <p:blipFill>
          <a:blip r:embed="rId4"/>
          <a:stretch/>
        </p:blipFill>
        <p:spPr>
          <a:xfrm>
            <a:off x="3189600" y="1739520"/>
            <a:ext cx="469440" cy="469440"/>
          </a:xfrm>
          <a:prstGeom prst="rect">
            <a:avLst/>
          </a:prstGeom>
          <a:ln>
            <a:noFill/>
          </a:ln>
        </p:spPr>
      </p:pic>
      <p:sp>
        <p:nvSpPr>
          <p:cNvPr id="245" name="CustomShape 10"/>
          <p:cNvSpPr/>
          <p:nvPr/>
        </p:nvSpPr>
        <p:spPr>
          <a:xfrm>
            <a:off x="2983680" y="22701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246" name="CustomShape 11"/>
          <p:cNvSpPr/>
          <p:nvPr/>
        </p:nvSpPr>
        <p:spPr>
          <a:xfrm>
            <a:off x="1325520" y="156384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47" name="CustomShape 12"/>
          <p:cNvSpPr/>
          <p:nvPr/>
        </p:nvSpPr>
        <p:spPr>
          <a:xfrm flipV="1">
            <a:off x="1325520" y="2097360"/>
            <a:ext cx="1863360" cy="29772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48" name="CustomShape 13"/>
          <p:cNvSpPr/>
          <p:nvPr/>
        </p:nvSpPr>
        <p:spPr>
          <a:xfrm>
            <a:off x="1784520" y="897840"/>
            <a:ext cx="186336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i="1" strike="noStrike" spc="-1">
                <a:solidFill>
                  <a:srgbClr val="000000"/>
                </a:solidFill>
                <a:latin typeface="Calibri"/>
              </a:rPr>
              <a:t>“Hey Lambda, here’s some data”</a:t>
            </a:r>
            <a:endParaRPr lang="en-US" sz="1000" b="0" strike="noStrike" spc="-1">
              <a:latin typeface="Arial"/>
            </a:endParaRPr>
          </a:p>
        </p:txBody>
      </p:sp>
      <p:pic>
        <p:nvPicPr>
          <p:cNvPr id="249" name="Graphic 26"/>
          <p:cNvPicPr/>
          <p:nvPr/>
        </p:nvPicPr>
        <p:blipFill>
          <a:blip r:embed="rId5"/>
          <a:stretch/>
        </p:blipFill>
        <p:spPr>
          <a:xfrm>
            <a:off x="5487840" y="1328760"/>
            <a:ext cx="469440" cy="469440"/>
          </a:xfrm>
          <a:prstGeom prst="rect">
            <a:avLst/>
          </a:prstGeom>
          <a:ln>
            <a:noFill/>
          </a:ln>
        </p:spPr>
      </p:pic>
      <p:sp>
        <p:nvSpPr>
          <p:cNvPr id="250" name="CustomShape 14"/>
          <p:cNvSpPr/>
          <p:nvPr/>
        </p:nvSpPr>
        <p:spPr>
          <a:xfrm>
            <a:off x="4579920" y="1818000"/>
            <a:ext cx="2292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SQS</a:t>
            </a:r>
            <a:endParaRPr lang="en-US" sz="1100" b="0" strike="noStrike" spc="-1">
              <a:latin typeface="Arial"/>
            </a:endParaRPr>
          </a:p>
        </p:txBody>
      </p:sp>
      <p:sp>
        <p:nvSpPr>
          <p:cNvPr id="251" name="CustomShape 15"/>
          <p:cNvSpPr/>
          <p:nvPr/>
        </p:nvSpPr>
        <p:spPr>
          <a:xfrm>
            <a:off x="5484600" y="828720"/>
            <a:ext cx="1464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2)PULL/POLL</a:t>
            </a:r>
            <a:endParaRPr lang="en-US" sz="1800" b="0" strike="noStrike" spc="-1">
              <a:latin typeface="Arial"/>
            </a:endParaRPr>
          </a:p>
        </p:txBody>
      </p:sp>
      <p:sp>
        <p:nvSpPr>
          <p:cNvPr id="252" name="CustomShape 16"/>
          <p:cNvSpPr/>
          <p:nvPr/>
        </p:nvSpPr>
        <p:spPr>
          <a:xfrm>
            <a:off x="6366600" y="1805760"/>
            <a:ext cx="145044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SQS: GetRecords API Call</a:t>
            </a:r>
            <a:endParaRPr lang="en-US" sz="1000" b="0" strike="noStrike" spc="-1">
              <a:latin typeface="Arial"/>
            </a:endParaRPr>
          </a:p>
        </p:txBody>
      </p:sp>
      <p:sp>
        <p:nvSpPr>
          <p:cNvPr id="253" name="CustomShape 17"/>
          <p:cNvSpPr/>
          <p:nvPr/>
        </p:nvSpPr>
        <p:spPr>
          <a:xfrm>
            <a:off x="6860520" y="2073960"/>
            <a:ext cx="96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Lambda trigger</a:t>
            </a:r>
            <a:endParaRPr lang="en-US" sz="1000" b="0" strike="noStrike" spc="-1">
              <a:latin typeface="Arial"/>
            </a:endParaRPr>
          </a:p>
        </p:txBody>
      </p:sp>
      <p:pic>
        <p:nvPicPr>
          <p:cNvPr id="254" name="Graphic 10"/>
          <p:cNvPicPr/>
          <p:nvPr/>
        </p:nvPicPr>
        <p:blipFill>
          <a:blip r:embed="rId4"/>
          <a:stretch/>
        </p:blipFill>
        <p:spPr>
          <a:xfrm>
            <a:off x="7818480" y="1739520"/>
            <a:ext cx="469440" cy="469440"/>
          </a:xfrm>
          <a:prstGeom prst="rect">
            <a:avLst/>
          </a:prstGeom>
          <a:ln>
            <a:noFill/>
          </a:ln>
        </p:spPr>
      </p:pic>
      <p:sp>
        <p:nvSpPr>
          <p:cNvPr id="255" name="CustomShape 18"/>
          <p:cNvSpPr/>
          <p:nvPr/>
        </p:nvSpPr>
        <p:spPr>
          <a:xfrm>
            <a:off x="7612560" y="22701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256" name="CustomShape 19"/>
          <p:cNvSpPr/>
          <p:nvPr/>
        </p:nvSpPr>
        <p:spPr>
          <a:xfrm>
            <a:off x="5954400" y="1563840"/>
            <a:ext cx="1863360" cy="248760"/>
          </a:xfrm>
          <a:prstGeom prst="bentConnector3">
            <a:avLst>
              <a:gd name="adj1" fmla="val 50000"/>
            </a:avLst>
          </a:prstGeom>
          <a:noFill/>
          <a:ln>
            <a:round/>
            <a:head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7" name="CustomShape 20"/>
          <p:cNvSpPr/>
          <p:nvPr/>
        </p:nvSpPr>
        <p:spPr>
          <a:xfrm flipV="1">
            <a:off x="5954400" y="2097360"/>
            <a:ext cx="1863360" cy="297720"/>
          </a:xfrm>
          <a:prstGeom prst="bentConnector3">
            <a:avLst>
              <a:gd name="adj1" fmla="val 50000"/>
            </a:avLst>
          </a:prstGeom>
          <a:noFill/>
          <a:ln>
            <a:round/>
            <a:head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8" name="CustomShape 21"/>
          <p:cNvSpPr/>
          <p:nvPr/>
        </p:nvSpPr>
        <p:spPr>
          <a:xfrm>
            <a:off x="6811560" y="897840"/>
            <a:ext cx="21240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i="1" strike="noStrike" spc="-1">
                <a:solidFill>
                  <a:srgbClr val="000000"/>
                </a:solidFill>
                <a:latin typeface="Calibri"/>
              </a:rPr>
              <a:t>“Hey &lt;Svc X&gt;, Have any data for me?”</a:t>
            </a:r>
            <a:endParaRPr lang="en-US" sz="1000" b="0" strike="noStrike" spc="-1">
              <a:latin typeface="Arial"/>
            </a:endParaRPr>
          </a:p>
        </p:txBody>
      </p:sp>
      <p:pic>
        <p:nvPicPr>
          <p:cNvPr id="259" name="Graphic 23"/>
          <p:cNvPicPr/>
          <p:nvPr/>
        </p:nvPicPr>
        <p:blipFill>
          <a:blip r:embed="rId6"/>
          <a:stretch/>
        </p:blipFill>
        <p:spPr>
          <a:xfrm>
            <a:off x="5489280" y="2147760"/>
            <a:ext cx="469440" cy="469440"/>
          </a:xfrm>
          <a:prstGeom prst="rect">
            <a:avLst/>
          </a:prstGeom>
          <a:ln>
            <a:noFill/>
          </a:ln>
        </p:spPr>
      </p:pic>
      <p:pic>
        <p:nvPicPr>
          <p:cNvPr id="260" name="Picture 2"/>
          <p:cNvPicPr/>
          <p:nvPr/>
        </p:nvPicPr>
        <p:blipFill>
          <a:blip r:embed="rId7"/>
          <a:stretch/>
        </p:blipFill>
        <p:spPr>
          <a:xfrm>
            <a:off x="2983680" y="3522600"/>
            <a:ext cx="1389960" cy="844920"/>
          </a:xfrm>
          <a:prstGeom prst="rect">
            <a:avLst/>
          </a:prstGeom>
          <a:ln>
            <a:noFill/>
          </a:ln>
        </p:spPr>
      </p:pic>
      <p:pic>
        <p:nvPicPr>
          <p:cNvPr id="261" name="Picture 4"/>
          <p:cNvPicPr/>
          <p:nvPr/>
        </p:nvPicPr>
        <p:blipFill>
          <a:blip r:embed="rId8"/>
          <a:stretch/>
        </p:blipFill>
        <p:spPr>
          <a:xfrm>
            <a:off x="579960" y="3481560"/>
            <a:ext cx="1020600" cy="1020600"/>
          </a:xfrm>
          <a:prstGeom prst="rect">
            <a:avLst/>
          </a:prstGeom>
          <a:ln>
            <a:noFill/>
          </a:ln>
        </p:spPr>
      </p:pic>
      <p:sp>
        <p:nvSpPr>
          <p:cNvPr id="262" name="CustomShape 22"/>
          <p:cNvSpPr/>
          <p:nvPr/>
        </p:nvSpPr>
        <p:spPr>
          <a:xfrm>
            <a:off x="307800" y="442944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Native Reoccuring</a:t>
            </a:r>
            <a:endParaRPr lang="en-US" sz="1100" b="0" strike="noStrike" spc="-1">
              <a:latin typeface="Arial"/>
            </a:endParaRPr>
          </a:p>
        </p:txBody>
      </p:sp>
      <p:sp>
        <p:nvSpPr>
          <p:cNvPr id="263" name="CustomShape 23"/>
          <p:cNvSpPr/>
          <p:nvPr/>
        </p:nvSpPr>
        <p:spPr>
          <a:xfrm>
            <a:off x="2905200" y="442944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Raw crontab</a:t>
            </a:r>
            <a:endParaRPr lang="en-US" sz="1100" b="0" strike="noStrike" spc="-1">
              <a:latin typeface="Arial"/>
            </a:endParaRPr>
          </a:p>
        </p:txBody>
      </p:sp>
      <p:sp>
        <p:nvSpPr>
          <p:cNvPr id="264" name="CustomShape 24"/>
          <p:cNvSpPr/>
          <p:nvPr/>
        </p:nvSpPr>
        <p:spPr>
          <a:xfrm>
            <a:off x="1479240" y="3807720"/>
            <a:ext cx="15469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2060"/>
                </a:solidFill>
                <a:latin typeface="Arial"/>
                <a:ea typeface="Amazon Ember"/>
              </a:rPr>
              <a:t>-OR-</a:t>
            </a:r>
            <a:endParaRPr lang="en-US" sz="1800" b="0" strike="noStrike" spc="-1">
              <a:latin typeface="Arial"/>
            </a:endParaRPr>
          </a:p>
        </p:txBody>
      </p:sp>
      <p:pic>
        <p:nvPicPr>
          <p:cNvPr id="265" name="Picture 6"/>
          <p:cNvPicPr/>
          <p:nvPr/>
        </p:nvPicPr>
        <p:blipFill>
          <a:blip r:embed="rId9"/>
          <a:stretch/>
        </p:blipFill>
        <p:spPr>
          <a:xfrm>
            <a:off x="5484600" y="3527640"/>
            <a:ext cx="3229920" cy="741960"/>
          </a:xfrm>
          <a:prstGeom prst="rect">
            <a:avLst/>
          </a:prstGeom>
          <a:ln>
            <a:noFill/>
          </a:ln>
        </p:spPr>
      </p:pic>
      <p:sp>
        <p:nvSpPr>
          <p:cNvPr id="266" name="CustomShape 25"/>
          <p:cNvSpPr/>
          <p:nvPr/>
        </p:nvSpPr>
        <p:spPr>
          <a:xfrm>
            <a:off x="5330520" y="4308480"/>
            <a:ext cx="4021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rPr>
              <a:t>Can be synchronous or asynchronous</a:t>
            </a:r>
            <a:endParaRPr lang="en-US" sz="900" b="0" strike="noStrike" spc="-1">
              <a:latin typeface="Arial"/>
            </a:endParaRPr>
          </a:p>
          <a:p>
            <a:pPr>
              <a:lnSpc>
                <a:spcPct val="100000"/>
              </a:lnSpc>
            </a:pPr>
            <a:r>
              <a:rPr lang="en-US" sz="900" b="0" strike="noStrike" spc="-1">
                <a:solidFill>
                  <a:srgbClr val="000000"/>
                </a:solidFill>
                <a:latin typeface="Calibri"/>
              </a:rPr>
              <a:t>https://docs.aws.amazon.com/cli/latest/reference/lambda/invoke.html</a:t>
            </a:r>
            <a:endParaRPr lang="en-US" sz="900" b="0" strike="noStrike" spc="-1">
              <a:latin typeface="Arial"/>
            </a:endParaRPr>
          </a:p>
        </p:txBody>
      </p:sp>
      <p:sp>
        <p:nvSpPr>
          <p:cNvPr id="267" name="CustomShape 26"/>
          <p:cNvSpPr/>
          <p:nvPr/>
        </p:nvSpPr>
        <p:spPr>
          <a:xfrm>
            <a:off x="4948920" y="263736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DynamoDB Streams</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43"/>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4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49"/>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5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5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53"/>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54"/>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55"/>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56"/>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57"/>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59"/>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38"/>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61"/>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63"/>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fill="hold" nodeType="clickEffect">
                                  <p:stCondLst>
                                    <p:cond delay="0"/>
                                  </p:stCondLst>
                                  <p:childTnLst>
                                    <p:set>
                                      <p:cBhvr>
                                        <p:cTn id="70" dur="1" fill="hold">
                                          <p:stCondLst>
                                            <p:cond delay="0"/>
                                          </p:stCondLst>
                                        </p:cTn>
                                        <p:tgtEl>
                                          <p:spTgt spid="239"/>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265"/>
                                        </p:tgtEl>
                                        <p:attrNameLst>
                                          <p:attrName>style.visibility</p:attrName>
                                        </p:attrNameLst>
                                      </p:cBhvr>
                                      <p:to>
                                        <p:strVal val="visible"/>
                                      </p:to>
                                    </p:set>
                                  </p:childTnLst>
                                </p:cTn>
                              </p:par>
                              <p:par>
                                <p:cTn id="73" presetID="1" presetClass="entr" fill="hold" nodeType="withEffect">
                                  <p:stCondLst>
                                    <p:cond delay="0"/>
                                  </p:stCondLst>
                                  <p:childTnLst>
                                    <p:set>
                                      <p:cBhvr>
                                        <p:cTn id="74"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Automation hooks in DevOps pipeline</a:t>
            </a:r>
          </a:p>
        </p:txBody>
      </p:sp>
      <p:pic>
        <p:nvPicPr>
          <p:cNvPr id="963" name="Picture 2"/>
          <p:cNvPicPr/>
          <p:nvPr/>
        </p:nvPicPr>
        <p:blipFill>
          <a:blip r:embed="rId3"/>
          <a:srcRect l="22705" t="27787" r="30615" b="30275"/>
          <a:stretch/>
        </p:blipFill>
        <p:spPr>
          <a:xfrm>
            <a:off x="2751840" y="1784880"/>
            <a:ext cx="3112200" cy="1485720"/>
          </a:xfrm>
          <a:prstGeom prst="rect">
            <a:avLst/>
          </a:prstGeom>
          <a:ln>
            <a:noFill/>
          </a:ln>
        </p:spPr>
      </p:pic>
      <p:sp>
        <p:nvSpPr>
          <p:cNvPr id="964"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965"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pic>
        <p:nvPicPr>
          <p:cNvPr id="966" name="Ink 6"/>
          <p:cNvPicPr/>
          <p:nvPr/>
        </p:nvPicPr>
        <p:blipFill>
          <a:blip r:embed="rId4"/>
          <a:stretch/>
        </p:blipFill>
        <p:spPr>
          <a:xfrm>
            <a:off x="2727360" y="1724040"/>
            <a:ext cx="258480" cy="70560"/>
          </a:xfrm>
          <a:prstGeom prst="rect">
            <a:avLst/>
          </a:prstGeom>
          <a:ln>
            <a:noFill/>
          </a:ln>
        </p:spPr>
      </p:pic>
      <p:pic>
        <p:nvPicPr>
          <p:cNvPr id="967" name="Ink 8"/>
          <p:cNvPicPr/>
          <p:nvPr/>
        </p:nvPicPr>
        <p:blipFill>
          <a:blip r:embed="rId5"/>
          <a:stretch/>
        </p:blipFill>
        <p:spPr>
          <a:xfrm>
            <a:off x="2983320" y="1771200"/>
            <a:ext cx="185760" cy="86760"/>
          </a:xfrm>
          <a:prstGeom prst="rect">
            <a:avLst/>
          </a:prstGeom>
          <a:ln>
            <a:noFill/>
          </a:ln>
        </p:spPr>
      </p:pic>
      <p:pic>
        <p:nvPicPr>
          <p:cNvPr id="968" name="Ink 9"/>
          <p:cNvPicPr/>
          <p:nvPr/>
        </p:nvPicPr>
        <p:blipFill>
          <a:blip r:embed="rId6"/>
          <a:stretch/>
        </p:blipFill>
        <p:spPr>
          <a:xfrm>
            <a:off x="3245400" y="1774800"/>
            <a:ext cx="61560" cy="30600"/>
          </a:xfrm>
          <a:prstGeom prst="rect">
            <a:avLst/>
          </a:prstGeom>
          <a:ln>
            <a:noFill/>
          </a:ln>
        </p:spPr>
      </p:pic>
      <p:pic>
        <p:nvPicPr>
          <p:cNvPr id="969" name="Ink 10"/>
          <p:cNvPicPr/>
          <p:nvPr/>
        </p:nvPicPr>
        <p:blipFill>
          <a:blip r:embed="rId7"/>
          <a:stretch/>
        </p:blipFill>
        <p:spPr>
          <a:xfrm>
            <a:off x="3136320" y="1824120"/>
            <a:ext cx="21240" cy="20160"/>
          </a:xfrm>
          <a:prstGeom prst="rect">
            <a:avLst/>
          </a:prstGeom>
          <a:ln>
            <a:noFill/>
          </a:ln>
        </p:spPr>
      </p:pic>
      <p:grpSp>
        <p:nvGrpSpPr>
          <p:cNvPr id="970" name="Group 4"/>
          <p:cNvGrpSpPr/>
          <p:nvPr/>
        </p:nvGrpSpPr>
        <p:grpSpPr>
          <a:xfrm>
            <a:off x="3098520" y="1807200"/>
            <a:ext cx="79200" cy="56160"/>
            <a:chOff x="3098520" y="1807200"/>
            <a:chExt cx="79200" cy="56160"/>
          </a:xfrm>
        </p:grpSpPr>
        <p:pic>
          <p:nvPicPr>
            <p:cNvPr id="971" name="Ink 11"/>
            <p:cNvPicPr/>
            <p:nvPr/>
          </p:nvPicPr>
          <p:blipFill>
            <a:blip r:embed="rId8"/>
            <a:stretch/>
          </p:blipFill>
          <p:spPr>
            <a:xfrm>
              <a:off x="3098520" y="1807200"/>
              <a:ext cx="57600" cy="46800"/>
            </a:xfrm>
            <a:prstGeom prst="rect">
              <a:avLst/>
            </a:prstGeom>
            <a:ln>
              <a:noFill/>
            </a:ln>
          </p:spPr>
        </p:pic>
        <p:pic>
          <p:nvPicPr>
            <p:cNvPr id="972" name="Ink 12"/>
            <p:cNvPicPr/>
            <p:nvPr/>
          </p:nvPicPr>
          <p:blipFill>
            <a:blip r:embed="rId9"/>
            <a:stretch/>
          </p:blipFill>
          <p:spPr>
            <a:xfrm>
              <a:off x="3138840" y="1838520"/>
              <a:ext cx="38880" cy="24840"/>
            </a:xfrm>
            <a:prstGeom prst="rect">
              <a:avLst/>
            </a:prstGeom>
            <a:ln>
              <a:noFill/>
            </a:ln>
          </p:spPr>
        </p:pic>
      </p:grpSp>
      <p:pic>
        <p:nvPicPr>
          <p:cNvPr id="973" name="Ink 14"/>
          <p:cNvPicPr/>
          <p:nvPr/>
        </p:nvPicPr>
        <p:blipFill>
          <a:blip r:embed="rId10"/>
          <a:stretch/>
        </p:blipFill>
        <p:spPr>
          <a:xfrm>
            <a:off x="3284280" y="1778760"/>
            <a:ext cx="32400" cy="30960"/>
          </a:xfrm>
          <a:prstGeom prst="rect">
            <a:avLst/>
          </a:prstGeom>
          <a:ln>
            <a:noFill/>
          </a:ln>
        </p:spPr>
      </p:pic>
      <p:pic>
        <p:nvPicPr>
          <p:cNvPr id="974" name="Ink 15"/>
          <p:cNvPicPr/>
          <p:nvPr/>
        </p:nvPicPr>
        <p:blipFill>
          <a:blip r:embed="rId7"/>
          <a:stretch/>
        </p:blipFill>
        <p:spPr>
          <a:xfrm>
            <a:off x="3433680" y="1757520"/>
            <a:ext cx="18000" cy="17640"/>
          </a:xfrm>
          <a:prstGeom prst="rect">
            <a:avLst/>
          </a:prstGeom>
          <a:ln>
            <a:noFill/>
          </a:ln>
        </p:spPr>
      </p:pic>
      <p:pic>
        <p:nvPicPr>
          <p:cNvPr id="975" name="Ink 16"/>
          <p:cNvPicPr/>
          <p:nvPr/>
        </p:nvPicPr>
        <p:blipFill>
          <a:blip r:embed="rId11"/>
          <a:stretch/>
        </p:blipFill>
        <p:spPr>
          <a:xfrm>
            <a:off x="2612520" y="2319480"/>
            <a:ext cx="172080" cy="63360"/>
          </a:xfrm>
          <a:prstGeom prst="rect">
            <a:avLst/>
          </a:prstGeom>
          <a:ln>
            <a:noFill/>
          </a:ln>
        </p:spPr>
      </p:pic>
      <p:pic>
        <p:nvPicPr>
          <p:cNvPr id="976" name="Ink 17"/>
          <p:cNvPicPr/>
          <p:nvPr/>
        </p:nvPicPr>
        <p:blipFill>
          <a:blip r:embed="rId12"/>
          <a:stretch/>
        </p:blipFill>
        <p:spPr>
          <a:xfrm>
            <a:off x="2703240" y="2455920"/>
            <a:ext cx="61920" cy="52920"/>
          </a:xfrm>
          <a:prstGeom prst="rect">
            <a:avLst/>
          </a:prstGeom>
          <a:ln>
            <a:noFill/>
          </a:ln>
        </p:spPr>
      </p:pic>
      <p:pic>
        <p:nvPicPr>
          <p:cNvPr id="977" name="Ink 18"/>
          <p:cNvPicPr/>
          <p:nvPr/>
        </p:nvPicPr>
        <p:blipFill>
          <a:blip r:embed="rId13"/>
          <a:stretch/>
        </p:blipFill>
        <p:spPr>
          <a:xfrm>
            <a:off x="2686320" y="2457720"/>
            <a:ext cx="76320" cy="30960"/>
          </a:xfrm>
          <a:prstGeom prst="rect">
            <a:avLst/>
          </a:prstGeom>
          <a:ln>
            <a:noFill/>
          </a:ln>
        </p:spPr>
      </p:pic>
      <p:pic>
        <p:nvPicPr>
          <p:cNvPr id="978" name="Ink 20"/>
          <p:cNvPicPr/>
          <p:nvPr/>
        </p:nvPicPr>
        <p:blipFill>
          <a:blip r:embed="rId14"/>
          <a:stretch/>
        </p:blipFill>
        <p:spPr>
          <a:xfrm>
            <a:off x="2698200" y="2448000"/>
            <a:ext cx="66600" cy="45000"/>
          </a:xfrm>
          <a:prstGeom prst="rect">
            <a:avLst/>
          </a:prstGeom>
          <a:ln>
            <a:noFill/>
          </a:ln>
        </p:spPr>
      </p:pic>
      <p:pic>
        <p:nvPicPr>
          <p:cNvPr id="979" name="Ink 21"/>
          <p:cNvPicPr/>
          <p:nvPr/>
        </p:nvPicPr>
        <p:blipFill>
          <a:blip r:embed="rId15"/>
          <a:stretch/>
        </p:blipFill>
        <p:spPr>
          <a:xfrm>
            <a:off x="2836800" y="3164400"/>
            <a:ext cx="269640" cy="120240"/>
          </a:xfrm>
          <a:prstGeom prst="rect">
            <a:avLst/>
          </a:prstGeom>
          <a:ln>
            <a:noFill/>
          </a:ln>
        </p:spPr>
      </p:pic>
      <p:pic>
        <p:nvPicPr>
          <p:cNvPr id="980" name="Ink 22"/>
          <p:cNvPicPr/>
          <p:nvPr/>
        </p:nvPicPr>
        <p:blipFill>
          <a:blip r:embed="rId16"/>
          <a:stretch/>
        </p:blipFill>
        <p:spPr>
          <a:xfrm>
            <a:off x="3334320" y="3268080"/>
            <a:ext cx="27360" cy="19080"/>
          </a:xfrm>
          <a:prstGeom prst="rect">
            <a:avLst/>
          </a:prstGeom>
          <a:ln>
            <a:noFill/>
          </a:ln>
        </p:spPr>
      </p:pic>
      <p:pic>
        <p:nvPicPr>
          <p:cNvPr id="981" name="Ink 23"/>
          <p:cNvPicPr/>
          <p:nvPr/>
        </p:nvPicPr>
        <p:blipFill>
          <a:blip r:embed="rId17"/>
          <a:stretch/>
        </p:blipFill>
        <p:spPr>
          <a:xfrm>
            <a:off x="4081680" y="2990880"/>
            <a:ext cx="95400" cy="317880"/>
          </a:xfrm>
          <a:prstGeom prst="rect">
            <a:avLst/>
          </a:prstGeom>
          <a:ln>
            <a:noFill/>
          </a:ln>
        </p:spPr>
      </p:pic>
      <p:pic>
        <p:nvPicPr>
          <p:cNvPr id="982" name="Ink 24"/>
          <p:cNvPicPr/>
          <p:nvPr/>
        </p:nvPicPr>
        <p:blipFill>
          <a:blip r:embed="rId18"/>
          <a:stretch/>
        </p:blipFill>
        <p:spPr>
          <a:xfrm>
            <a:off x="4100040" y="2907720"/>
            <a:ext cx="330840" cy="380160"/>
          </a:xfrm>
          <a:prstGeom prst="rect">
            <a:avLst/>
          </a:prstGeom>
          <a:ln>
            <a:noFill/>
          </a:ln>
        </p:spPr>
      </p:pic>
      <p:pic>
        <p:nvPicPr>
          <p:cNvPr id="983" name="Ink 25"/>
          <p:cNvPicPr/>
          <p:nvPr/>
        </p:nvPicPr>
        <p:blipFill>
          <a:blip r:embed="rId19"/>
          <a:stretch/>
        </p:blipFill>
        <p:spPr>
          <a:xfrm>
            <a:off x="2696040" y="2462040"/>
            <a:ext cx="68040" cy="48960"/>
          </a:xfrm>
          <a:prstGeom prst="rect">
            <a:avLst/>
          </a:prstGeom>
          <a:ln>
            <a:noFill/>
          </a:ln>
        </p:spPr>
      </p:pic>
      <p:pic>
        <p:nvPicPr>
          <p:cNvPr id="984" name="Ink 26"/>
          <p:cNvPicPr/>
          <p:nvPr/>
        </p:nvPicPr>
        <p:blipFill>
          <a:blip r:embed="rId7"/>
          <a:stretch/>
        </p:blipFill>
        <p:spPr>
          <a:xfrm>
            <a:off x="3960360" y="3498120"/>
            <a:ext cx="17640" cy="17640"/>
          </a:xfrm>
          <a:prstGeom prst="rect">
            <a:avLst/>
          </a:prstGeom>
          <a:ln>
            <a:noFill/>
          </a:ln>
        </p:spPr>
      </p:pic>
      <p:pic>
        <p:nvPicPr>
          <p:cNvPr id="985" name="Ink 27"/>
          <p:cNvPicPr/>
          <p:nvPr/>
        </p:nvPicPr>
        <p:blipFill>
          <a:blip r:embed="rId20"/>
          <a:stretch/>
        </p:blipFill>
        <p:spPr>
          <a:xfrm>
            <a:off x="5422320" y="3205080"/>
            <a:ext cx="322200" cy="94320"/>
          </a:xfrm>
          <a:prstGeom prst="rect">
            <a:avLst/>
          </a:prstGeom>
          <a:ln>
            <a:noFill/>
          </a:ln>
        </p:spPr>
      </p:pic>
      <p:pic>
        <p:nvPicPr>
          <p:cNvPr id="986" name="Ink 29"/>
          <p:cNvPicPr/>
          <p:nvPr/>
        </p:nvPicPr>
        <p:blipFill>
          <a:blip r:embed="rId21"/>
          <a:stretch/>
        </p:blipFill>
        <p:spPr>
          <a:xfrm>
            <a:off x="5846760" y="2637720"/>
            <a:ext cx="36000" cy="25560"/>
          </a:xfrm>
          <a:prstGeom prst="rect">
            <a:avLst/>
          </a:prstGeom>
          <a:ln>
            <a:noFill/>
          </a:ln>
        </p:spPr>
      </p:pic>
      <p:pic>
        <p:nvPicPr>
          <p:cNvPr id="987" name="Ink 30"/>
          <p:cNvPicPr/>
          <p:nvPr/>
        </p:nvPicPr>
        <p:blipFill>
          <a:blip r:embed="rId22"/>
          <a:stretch/>
        </p:blipFill>
        <p:spPr>
          <a:xfrm>
            <a:off x="5858280" y="2469960"/>
            <a:ext cx="27360" cy="29160"/>
          </a:xfrm>
          <a:prstGeom prst="rect">
            <a:avLst/>
          </a:prstGeom>
          <a:ln>
            <a:noFill/>
          </a:ln>
        </p:spPr>
      </p:pic>
      <p:pic>
        <p:nvPicPr>
          <p:cNvPr id="988" name="Ink 4095"/>
          <p:cNvPicPr/>
          <p:nvPr/>
        </p:nvPicPr>
        <p:blipFill>
          <a:blip r:embed="rId23"/>
          <a:stretch/>
        </p:blipFill>
        <p:spPr>
          <a:xfrm>
            <a:off x="5835240" y="2314800"/>
            <a:ext cx="40680" cy="41040"/>
          </a:xfrm>
          <a:prstGeom prst="rect">
            <a:avLst/>
          </a:prstGeom>
          <a:ln>
            <a:noFill/>
          </a:ln>
        </p:spPr>
      </p:pic>
      <p:pic>
        <p:nvPicPr>
          <p:cNvPr id="989" name="Ink 4099"/>
          <p:cNvPicPr/>
          <p:nvPr/>
        </p:nvPicPr>
        <p:blipFill>
          <a:blip r:embed="rId7"/>
          <a:stretch/>
        </p:blipFill>
        <p:spPr>
          <a:xfrm>
            <a:off x="4774680" y="3655440"/>
            <a:ext cx="17640" cy="17640"/>
          </a:xfrm>
          <a:prstGeom prst="rect">
            <a:avLst/>
          </a:prstGeom>
          <a:ln>
            <a:noFill/>
          </a:ln>
        </p:spPr>
      </p:pic>
      <p:pic>
        <p:nvPicPr>
          <p:cNvPr id="990" name="Ink 4100"/>
          <p:cNvPicPr/>
          <p:nvPr/>
        </p:nvPicPr>
        <p:blipFill>
          <a:blip r:embed="rId24"/>
          <a:stretch/>
        </p:blipFill>
        <p:spPr>
          <a:xfrm>
            <a:off x="5311800" y="1731240"/>
            <a:ext cx="111960" cy="85680"/>
          </a:xfrm>
          <a:prstGeom prst="rect">
            <a:avLst/>
          </a:prstGeom>
          <a:ln>
            <a:noFill/>
          </a:ln>
        </p:spPr>
      </p:pic>
      <p:pic>
        <p:nvPicPr>
          <p:cNvPr id="991" name="Ink 4101"/>
          <p:cNvPicPr/>
          <p:nvPr/>
        </p:nvPicPr>
        <p:blipFill>
          <a:blip r:embed="rId25"/>
          <a:stretch/>
        </p:blipFill>
        <p:spPr>
          <a:xfrm>
            <a:off x="5025240" y="1767600"/>
            <a:ext cx="26640" cy="19440"/>
          </a:xfrm>
          <a:prstGeom prst="rect">
            <a:avLst/>
          </a:prstGeom>
          <a:ln>
            <a:noFill/>
          </a:ln>
        </p:spPr>
      </p:pic>
      <p:pic>
        <p:nvPicPr>
          <p:cNvPr id="992" name="Ink 4102"/>
          <p:cNvPicPr/>
          <p:nvPr/>
        </p:nvPicPr>
        <p:blipFill>
          <a:blip r:embed="rId26"/>
          <a:stretch/>
        </p:blipFill>
        <p:spPr>
          <a:xfrm>
            <a:off x="4151520" y="2981520"/>
            <a:ext cx="15120" cy="12960"/>
          </a:xfrm>
          <a:prstGeom prst="rect">
            <a:avLst/>
          </a:prstGeom>
          <a:ln>
            <a:noFill/>
          </a:ln>
        </p:spPr>
      </p:pic>
      <p:pic>
        <p:nvPicPr>
          <p:cNvPr id="993" name="Ink 4103"/>
          <p:cNvPicPr/>
          <p:nvPr/>
        </p:nvPicPr>
        <p:blipFill>
          <a:blip r:embed="rId27"/>
          <a:stretch/>
        </p:blipFill>
        <p:spPr>
          <a:xfrm>
            <a:off x="4150800" y="2978640"/>
            <a:ext cx="21240" cy="24480"/>
          </a:xfrm>
          <a:prstGeom prst="rect">
            <a:avLst/>
          </a:prstGeom>
          <a:ln>
            <a:noFill/>
          </a:ln>
        </p:spPr>
      </p:pic>
      <p:pic>
        <p:nvPicPr>
          <p:cNvPr id="994" name="Ink 4104"/>
          <p:cNvPicPr/>
          <p:nvPr/>
        </p:nvPicPr>
        <p:blipFill>
          <a:blip r:embed="rId28"/>
          <a:stretch/>
        </p:blipFill>
        <p:spPr>
          <a:xfrm>
            <a:off x="4140360" y="2972160"/>
            <a:ext cx="34200" cy="39960"/>
          </a:xfrm>
          <a:prstGeom prst="rect">
            <a:avLst/>
          </a:prstGeom>
          <a:ln>
            <a:noFill/>
          </a:ln>
        </p:spPr>
      </p:pic>
      <p:pic>
        <p:nvPicPr>
          <p:cNvPr id="995" name="Ink 4105"/>
          <p:cNvPicPr/>
          <p:nvPr/>
        </p:nvPicPr>
        <p:blipFill>
          <a:blip r:embed="rId29"/>
          <a:stretch/>
        </p:blipFill>
        <p:spPr>
          <a:xfrm>
            <a:off x="4238280" y="2894040"/>
            <a:ext cx="18720" cy="22320"/>
          </a:xfrm>
          <a:prstGeom prst="rect">
            <a:avLst/>
          </a:prstGeom>
          <a:ln>
            <a:noFill/>
          </a:ln>
        </p:spPr>
      </p:pic>
      <p:pic>
        <p:nvPicPr>
          <p:cNvPr id="996" name="Ink 4106"/>
          <p:cNvPicPr/>
          <p:nvPr/>
        </p:nvPicPr>
        <p:blipFill>
          <a:blip r:embed="rId30"/>
          <a:stretch/>
        </p:blipFill>
        <p:spPr>
          <a:xfrm>
            <a:off x="3344400" y="3240360"/>
            <a:ext cx="29520" cy="33120"/>
          </a:xfrm>
          <a:prstGeom prst="rect">
            <a:avLst/>
          </a:prstGeom>
          <a:ln>
            <a:noFill/>
          </a:ln>
        </p:spPr>
      </p:pic>
      <p:pic>
        <p:nvPicPr>
          <p:cNvPr id="997" name="Ink 4107"/>
          <p:cNvPicPr/>
          <p:nvPr/>
        </p:nvPicPr>
        <p:blipFill>
          <a:blip r:embed="rId31"/>
          <a:stretch/>
        </p:blipFill>
        <p:spPr>
          <a:xfrm>
            <a:off x="3097440" y="3152880"/>
            <a:ext cx="27000" cy="20880"/>
          </a:xfrm>
          <a:prstGeom prst="rect">
            <a:avLst/>
          </a:prstGeom>
          <a:ln>
            <a:noFill/>
          </a:ln>
        </p:spPr>
      </p:pic>
      <p:pic>
        <p:nvPicPr>
          <p:cNvPr id="998" name="Ink 4108"/>
          <p:cNvPicPr/>
          <p:nvPr/>
        </p:nvPicPr>
        <p:blipFill>
          <a:blip r:embed="rId32"/>
          <a:stretch/>
        </p:blipFill>
        <p:spPr>
          <a:xfrm>
            <a:off x="4938840" y="3254400"/>
            <a:ext cx="48600" cy="20880"/>
          </a:xfrm>
          <a:prstGeom prst="rect">
            <a:avLst/>
          </a:prstGeom>
          <a:ln>
            <a:noFill/>
          </a:ln>
        </p:spPr>
      </p:pic>
      <p:pic>
        <p:nvPicPr>
          <p:cNvPr id="999" name="Ink 4110"/>
          <p:cNvPicPr/>
          <p:nvPr/>
        </p:nvPicPr>
        <p:blipFill>
          <a:blip r:embed="rId33"/>
          <a:stretch/>
        </p:blipFill>
        <p:spPr>
          <a:xfrm>
            <a:off x="5389200" y="3193200"/>
            <a:ext cx="79200" cy="32040"/>
          </a:xfrm>
          <a:prstGeom prst="rect">
            <a:avLst/>
          </a:prstGeom>
          <a:ln>
            <a:noFill/>
          </a:ln>
        </p:spPr>
      </p:pic>
      <p:pic>
        <p:nvPicPr>
          <p:cNvPr id="1000" name="Ink 4113"/>
          <p:cNvPicPr/>
          <p:nvPr/>
        </p:nvPicPr>
        <p:blipFill>
          <a:blip r:embed="rId34"/>
          <a:stretch/>
        </p:blipFill>
        <p:spPr>
          <a:xfrm>
            <a:off x="5158800" y="3257640"/>
            <a:ext cx="57600" cy="18360"/>
          </a:xfrm>
          <a:prstGeom prst="rect">
            <a:avLst/>
          </a:prstGeom>
          <a:ln>
            <a:noFill/>
          </a:ln>
        </p:spPr>
      </p:pic>
      <p:pic>
        <p:nvPicPr>
          <p:cNvPr id="1001" name="Graphic 21"/>
          <p:cNvPicPr/>
          <p:nvPr/>
        </p:nvPicPr>
        <p:blipFill>
          <a:blip r:embed="rId35"/>
          <a:stretch/>
        </p:blipFill>
        <p:spPr>
          <a:xfrm>
            <a:off x="400320" y="1073880"/>
            <a:ext cx="761760" cy="761760"/>
          </a:xfrm>
          <a:prstGeom prst="rect">
            <a:avLst/>
          </a:prstGeom>
          <a:ln>
            <a:noFill/>
          </a:ln>
        </p:spPr>
      </p:pic>
      <p:pic>
        <p:nvPicPr>
          <p:cNvPr id="1002" name="Graphic 19"/>
          <p:cNvPicPr/>
          <p:nvPr/>
        </p:nvPicPr>
        <p:blipFill>
          <a:blip r:embed="rId36"/>
          <a:stretch/>
        </p:blipFill>
        <p:spPr>
          <a:xfrm>
            <a:off x="4136040" y="3263760"/>
            <a:ext cx="761760" cy="761760"/>
          </a:xfrm>
          <a:prstGeom prst="rect">
            <a:avLst/>
          </a:prstGeom>
          <a:ln>
            <a:noFill/>
          </a:ln>
        </p:spPr>
      </p:pic>
      <p:pic>
        <p:nvPicPr>
          <p:cNvPr id="1003" name="Graphic 23"/>
          <p:cNvPicPr/>
          <p:nvPr/>
        </p:nvPicPr>
        <p:blipFill>
          <a:blip r:embed="rId37"/>
          <a:stretch/>
        </p:blipFill>
        <p:spPr>
          <a:xfrm>
            <a:off x="7040160" y="1073880"/>
            <a:ext cx="761760" cy="761760"/>
          </a:xfrm>
          <a:prstGeom prst="rect">
            <a:avLst/>
          </a:prstGeom>
          <a:ln>
            <a:noFill/>
          </a:ln>
        </p:spPr>
      </p:pic>
      <p:sp>
        <p:nvSpPr>
          <p:cNvPr id="1004" name="CustomShape 5"/>
          <p:cNvSpPr/>
          <p:nvPr/>
        </p:nvSpPr>
        <p:spPr>
          <a:xfrm>
            <a:off x="-338400" y="18568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CodeCommit</a:t>
            </a:r>
            <a:endParaRPr lang="en-US" sz="1200" b="0" strike="noStrike" spc="-1">
              <a:latin typeface="Arial"/>
            </a:endParaRPr>
          </a:p>
        </p:txBody>
      </p:sp>
      <p:sp>
        <p:nvSpPr>
          <p:cNvPr id="1005" name="CustomShape 6"/>
          <p:cNvSpPr/>
          <p:nvPr/>
        </p:nvSpPr>
        <p:spPr>
          <a:xfrm>
            <a:off x="4253040" y="326160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CodeBuild</a:t>
            </a:r>
            <a:endParaRPr lang="en-US" sz="1200" b="0" strike="noStrike" spc="-1">
              <a:latin typeface="Arial"/>
            </a:endParaRPr>
          </a:p>
        </p:txBody>
      </p:sp>
      <p:sp>
        <p:nvSpPr>
          <p:cNvPr id="1006" name="CustomShape 7"/>
          <p:cNvSpPr/>
          <p:nvPr/>
        </p:nvSpPr>
        <p:spPr>
          <a:xfrm>
            <a:off x="6299640" y="18370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CodeDeploy</a:t>
            </a:r>
            <a:endParaRPr lang="en-US" sz="1200" b="0" strike="noStrike" spc="-1">
              <a:latin typeface="Arial"/>
            </a:endParaRPr>
          </a:p>
        </p:txBody>
      </p:sp>
      <p:sp>
        <p:nvSpPr>
          <p:cNvPr id="1007" name="CustomShape 8"/>
          <p:cNvSpPr/>
          <p:nvPr/>
        </p:nvSpPr>
        <p:spPr>
          <a:xfrm rot="5400000">
            <a:off x="2195640" y="367920"/>
            <a:ext cx="431640" cy="249732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8" name="CustomShape 9"/>
          <p:cNvSpPr/>
          <p:nvPr/>
        </p:nvSpPr>
        <p:spPr>
          <a:xfrm rot="5400000" flipV="1">
            <a:off x="5779080" y="565200"/>
            <a:ext cx="424800" cy="209664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9" name="CustomShape 10"/>
          <p:cNvSpPr/>
          <p:nvPr/>
        </p:nvSpPr>
        <p:spPr>
          <a:xfrm>
            <a:off x="316440" y="2109960"/>
            <a:ext cx="2250720" cy="820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Secrets (AK/SK, etc) sniff</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Static Code Analysis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Look up Config (tag-based?)</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…and more!</a:t>
            </a:r>
            <a:endParaRPr lang="en-US" sz="1200" b="0" strike="noStrike" spc="-1">
              <a:latin typeface="Arial"/>
            </a:endParaRPr>
          </a:p>
        </p:txBody>
      </p:sp>
      <p:sp>
        <p:nvSpPr>
          <p:cNvPr id="1010" name="CustomShape 11"/>
          <p:cNvSpPr/>
          <p:nvPr/>
        </p:nvSpPr>
        <p:spPr>
          <a:xfrm rot="5400000" flipH="1" flipV="1">
            <a:off x="3569040" y="3045600"/>
            <a:ext cx="423000" cy="677160"/>
          </a:xfrm>
          <a:prstGeom prst="bentArrow">
            <a:avLst>
              <a:gd name="adj1" fmla="val 25000"/>
              <a:gd name="adj2" fmla="val 34566"/>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11" name="CustomShape 12"/>
          <p:cNvSpPr/>
          <p:nvPr/>
        </p:nvSpPr>
        <p:spPr>
          <a:xfrm>
            <a:off x="4961520" y="3573000"/>
            <a:ext cx="3210840" cy="1185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Malicious code detection</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Enforce WAF rules, SG policies, ELB security</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SAST tools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Enforce VPC setup</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Build deployment artifacts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Pre-deploy security scan</a:t>
            </a:r>
            <a:endParaRPr lang="en-US" sz="1200" b="0" strike="noStrike" spc="-1">
              <a:latin typeface="Arial"/>
            </a:endParaRPr>
          </a:p>
        </p:txBody>
      </p:sp>
      <p:sp>
        <p:nvSpPr>
          <p:cNvPr id="1012" name="CustomShape 13"/>
          <p:cNvSpPr/>
          <p:nvPr/>
        </p:nvSpPr>
        <p:spPr>
          <a:xfrm>
            <a:off x="6886800" y="2162880"/>
            <a:ext cx="1859040" cy="100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Validate health</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Vulnerability scan</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Threat intelligence</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Install security agents</a:t>
            </a:r>
            <a:endParaRPr lang="en-US" sz="1200" b="0" strike="noStrike" spc="-1">
              <a:latin typeface="Arial"/>
            </a:endParaRPr>
          </a:p>
          <a:p>
            <a:pPr>
              <a:lnSpc>
                <a:spcPct val="100000"/>
              </a:lnSpc>
            </a:pPr>
            <a:endParaRPr lang="en-US" sz="1200" b="0" strike="noStrike" spc="-1">
              <a:latin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CloudFormation</a:t>
            </a:r>
            <a:endParaRPr lang="en-US" sz="3600" b="0" strike="noStrike" spc="-1">
              <a:solidFill>
                <a:srgbClr val="000000"/>
              </a:solidFill>
              <a:latin typeface="Calibri"/>
            </a:endParaRPr>
          </a:p>
        </p:txBody>
      </p:sp>
      <p:sp>
        <p:nvSpPr>
          <p:cNvPr id="10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“Templating engine to model, provision, and manage AWS and 3</a:t>
            </a:r>
            <a:r>
              <a:rPr lang="en-US" sz="2200" b="0" strike="noStrike" spc="-1" baseline="30000">
                <a:solidFill>
                  <a:srgbClr val="000000"/>
                </a:solidFill>
                <a:latin typeface="Calibri"/>
              </a:rPr>
              <a:t>rd</a:t>
            </a:r>
            <a:r>
              <a:rPr lang="en-US" sz="2200" b="0" strike="noStrike" spc="-1">
                <a:solidFill>
                  <a:srgbClr val="000000"/>
                </a:solidFill>
                <a:latin typeface="Calibri"/>
              </a:rPr>
              <a:t> party resources by treating infrastructure as code”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Used to Create, Update, Delete stacks of resources atomically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Includes a </a:t>
            </a:r>
            <a:r>
              <a:rPr lang="en-US" sz="2200" b="0" u="sng" strike="noStrike" spc="-1">
                <a:solidFill>
                  <a:srgbClr val="0000FF"/>
                </a:solidFill>
                <a:uFillTx/>
                <a:latin typeface="Calibri"/>
                <a:hlinkClick r:id="rId3"/>
              </a:rPr>
              <a:t>CLI</a:t>
            </a:r>
            <a:r>
              <a:rPr lang="en-US" sz="2200" b="0" strike="noStrike" spc="-1">
                <a:solidFill>
                  <a:srgbClr val="000000"/>
                </a:solidFill>
                <a:latin typeface="Calibri"/>
              </a:rPr>
              <a:t>, </a:t>
            </a:r>
            <a:r>
              <a:rPr lang="en-US" sz="2200" b="0" u="sng" strike="noStrike" spc="-1">
                <a:solidFill>
                  <a:srgbClr val="0000FF"/>
                </a:solidFill>
                <a:uFillTx/>
                <a:latin typeface="Calibri"/>
                <a:hlinkClick r:id="rId4"/>
              </a:rPr>
              <a:t>CDK (Cloud Development Kit)</a:t>
            </a:r>
            <a:r>
              <a:rPr lang="en-US" sz="2200" b="0" strike="noStrike" spc="-1">
                <a:solidFill>
                  <a:srgbClr val="000000"/>
                </a:solidFill>
                <a:latin typeface="Calibri"/>
              </a:rPr>
              <a:t>, and SAM </a:t>
            </a:r>
            <a:r>
              <a:rPr lang="en-US" sz="2200" b="0" u="sng" strike="noStrike" spc="-1">
                <a:solidFill>
                  <a:srgbClr val="0000FF"/>
                </a:solidFill>
                <a:uFillTx/>
                <a:latin typeface="Calibri"/>
                <a:hlinkClick r:id="rId5"/>
              </a:rPr>
              <a:t>(Serverless Application Model) </a:t>
            </a:r>
            <a:r>
              <a:rPr lang="en-US" sz="2200" b="0" strike="noStrike" spc="-1">
                <a:solidFill>
                  <a:srgbClr val="000000"/>
                </a:solidFill>
                <a:latin typeface="Calibri"/>
              </a:rPr>
              <a:t>capabilities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Templates authored in JSON or YAML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Supports </a:t>
            </a:r>
            <a:r>
              <a:rPr lang="en-US" sz="2200" b="0" u="sng" strike="noStrike" spc="-1">
                <a:solidFill>
                  <a:srgbClr val="0000FF"/>
                </a:solidFill>
                <a:uFillTx/>
                <a:latin typeface="Calibri"/>
                <a:hlinkClick r:id="rId6"/>
              </a:rPr>
              <a:t>ChangeSets</a:t>
            </a:r>
            <a:r>
              <a:rPr lang="en-US" sz="2200" b="0" strike="noStrike" spc="-1">
                <a:solidFill>
                  <a:srgbClr val="000000"/>
                </a:solidFill>
                <a:latin typeface="Calibri"/>
              </a:rPr>
              <a:t> to preview changes prior to execution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Supports dependency chaining (</a:t>
            </a:r>
            <a:r>
              <a:rPr lang="en-US" sz="2200" b="0" u="sng" strike="noStrike" spc="-1">
                <a:solidFill>
                  <a:srgbClr val="0000FF"/>
                </a:solidFill>
                <a:uFillTx/>
                <a:latin typeface="Calibri"/>
                <a:hlinkClick r:id="rId7"/>
              </a:rPr>
              <a:t>DependsOn</a:t>
            </a:r>
            <a:r>
              <a:rPr lang="en-US" sz="2200" b="0" strike="noStrike" spc="-1">
                <a:solidFill>
                  <a:srgbClr val="000000"/>
                </a:solidFill>
                <a:latin typeface="Calibri"/>
              </a:rPr>
              <a:t> attribute)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Automatically rolls back entire stack on failure of creation of any single component (</a:t>
            </a:r>
            <a:r>
              <a:rPr lang="en-US" sz="2200" b="0" u="sng" strike="noStrike" spc="-1">
                <a:solidFill>
                  <a:srgbClr val="0000FF"/>
                </a:solidFill>
                <a:uFillTx/>
                <a:latin typeface="Calibri"/>
                <a:hlinkClick r:id="rId8"/>
              </a:rPr>
              <a:t>configurable</a:t>
            </a:r>
            <a:r>
              <a:rPr lang="en-US" sz="2200" b="0" strike="noStrike" spc="-1">
                <a:solidFill>
                  <a:srgbClr val="000000"/>
                </a:solidFill>
                <a:latin typeface="Calibri"/>
              </a:rPr>
              <a:t>)</a:t>
            </a:r>
          </a:p>
          <a:p>
            <a:endParaRPr lang="en-US" sz="2200" b="0" strike="noStrike" spc="-1">
              <a:solidFill>
                <a:srgbClr val="000000"/>
              </a:solidFill>
              <a:latin typeface="Calibri"/>
            </a:endParaRPr>
          </a:p>
        </p:txBody>
      </p:sp>
      <p:pic>
        <p:nvPicPr>
          <p:cNvPr id="1015" name="Graphic 21"/>
          <p:cNvPicPr/>
          <p:nvPr/>
        </p:nvPicPr>
        <p:blipFill>
          <a:blip r:embed="rId9"/>
          <a:stretch/>
        </p:blipFill>
        <p:spPr>
          <a:xfrm>
            <a:off x="7592040" y="179640"/>
            <a:ext cx="761760" cy="761760"/>
          </a:xfrm>
          <a:prstGeom prst="rect">
            <a:avLst/>
          </a:prstGeom>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CloudFormation: High Level</a:t>
            </a:r>
          </a:p>
        </p:txBody>
      </p:sp>
      <p:pic>
        <p:nvPicPr>
          <p:cNvPr id="1017" name="Graphic 21"/>
          <p:cNvPicPr/>
          <p:nvPr/>
        </p:nvPicPr>
        <p:blipFill>
          <a:blip r:embed="rId2"/>
          <a:stretch/>
        </p:blipFill>
        <p:spPr>
          <a:xfrm>
            <a:off x="7592040" y="179640"/>
            <a:ext cx="761760" cy="761760"/>
          </a:xfrm>
          <a:prstGeom prst="rect">
            <a:avLst/>
          </a:prstGeom>
          <a:ln>
            <a:noFill/>
          </a:ln>
        </p:spPr>
      </p:pic>
      <p:pic>
        <p:nvPicPr>
          <p:cNvPr id="1018" name="Picture 2"/>
          <p:cNvPicPr/>
          <p:nvPr/>
        </p:nvPicPr>
        <p:blipFill>
          <a:blip r:embed="rId3"/>
          <a:stretch/>
        </p:blipFill>
        <p:spPr>
          <a:xfrm>
            <a:off x="271440" y="1138320"/>
            <a:ext cx="8600760" cy="2866680"/>
          </a:xfrm>
          <a:prstGeom prst="rect">
            <a:avLst/>
          </a:prstGeom>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102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What’s your experience with CloudFormation?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Tinkered a bit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Fairly proficient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Quite advanced</a:t>
            </a:r>
          </a:p>
          <a:p>
            <a:endParaRPr lang="en-US" sz="2000" b="0" strike="noStrike" spc="-1">
              <a:solidFill>
                <a:srgbClr val="000000"/>
              </a:solidFill>
              <a:latin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1022"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S10: Review of DevOps Capstone Lab</a:t>
            </a:r>
          </a:p>
        </p:txBody>
      </p:sp>
      <p:sp>
        <p:nvSpPr>
          <p:cNvPr id="102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Instructor will walk you through salient parts of lab</a:t>
            </a:r>
            <a:endParaRPr lang="en-US" sz="2200" b="0" strike="noStrike" spc="-1">
              <a:solidFill>
                <a:srgbClr val="000000"/>
              </a:solidFill>
              <a:latin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extShape 1"/>
          <p:cNvSpPr txBox="1"/>
          <p:nvPr/>
        </p:nvSpPr>
        <p:spPr>
          <a:xfrm>
            <a:off x="805680" y="0"/>
            <a:ext cx="7547760" cy="114480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7: Setting up a fully automated DevOps pipeline using Lambda triggers</a:t>
            </a:r>
          </a:p>
        </p:txBody>
      </p:sp>
      <p:sp>
        <p:nvSpPr>
          <p:cNvPr id="102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the CloudFormation template resources (S3, CodeCommit, CodePipeline, CodeBuild, CloudWatch Events)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Create a serverless framework baseline with CloudFormation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Extending baseline with Lambda triggers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Tightening roles and security profiles for the real world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Final review and conclusion</a:t>
            </a:r>
            <a:endParaRPr lang="en-US" sz="2200" b="0" strike="noStrike" spc="-1">
              <a:solidFill>
                <a:srgbClr val="000000"/>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1028"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103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Did we deliver what you signed up for?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Yes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Kindof</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Not really</a:t>
            </a:r>
          </a:p>
          <a:p>
            <a:endParaRPr lang="en-US" sz="2000" b="0" strike="noStrike" spc="-1">
              <a:solidFill>
                <a:srgbClr val="000000"/>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Course wrap-up and next steps</a:t>
            </a:r>
          </a:p>
        </p:txBody>
      </p:sp>
      <p:sp>
        <p:nvSpPr>
          <p:cNvPr id="103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Any final questions?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Evaluations!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code, slides, activity guide:</a:t>
            </a:r>
          </a:p>
          <a:p>
            <a:pPr>
              <a:lnSpc>
                <a:spcPct val="100000"/>
              </a:lnSpc>
              <a:spcBef>
                <a:spcPts val="320"/>
              </a:spcBef>
            </a:pPr>
            <a:r>
              <a:rPr lang="en-US" sz="1600" b="0" strike="noStrike" spc="-1">
                <a:solidFill>
                  <a:srgbClr val="000000"/>
                </a:solidFill>
                <a:latin typeface="Courier New"/>
              </a:rPr>
              <a:t>git clone https://github.com/rich-morrow/autom8d-deepdive</a:t>
            </a:r>
            <a:endParaRPr lang="en-US" sz="16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rich@quicloud.com</a:t>
            </a:r>
            <a:r>
              <a:rPr lang="en-US" sz="2200" b="0" strike="noStrike" spc="-1">
                <a:solidFill>
                  <a:srgbClr val="000000"/>
                </a:solidFill>
                <a:latin typeface="Calibri"/>
              </a:rPr>
              <a:t> if you have questions / comments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Connect with me on LinkedIn: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http://linkedin.com/in/cloudguy</a:t>
            </a:r>
          </a:p>
        </p:txBody>
      </p:sp>
      <p:pic>
        <p:nvPicPr>
          <p:cNvPr id="1033" name="Picture 2"/>
          <p:cNvPicPr/>
          <p:nvPr/>
        </p:nvPicPr>
        <p:blipFill>
          <a:blip r:embed="rId3"/>
          <a:stretch/>
        </p:blipFill>
        <p:spPr>
          <a:xfrm>
            <a:off x="3862800" y="642240"/>
            <a:ext cx="1154160" cy="9234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Anatomy of a Lambda Function</a:t>
            </a:r>
          </a:p>
        </p:txBody>
      </p:sp>
      <p:sp>
        <p:nvSpPr>
          <p:cNvPr id="269"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201"/>
              </a:spcBef>
            </a:pPr>
            <a:r>
              <a:rPr lang="en-US" sz="1000" b="0" strike="noStrike" spc="-1">
                <a:solidFill>
                  <a:srgbClr val="16191F"/>
                </a:solidFill>
                <a:latin typeface="Monaco"/>
              </a:rPr>
              <a:t>def </a:t>
            </a:r>
            <a:r>
              <a:rPr lang="en-US" sz="1000" b="0" strike="noStrike" spc="-1">
                <a:solidFill>
                  <a:srgbClr val="4078F2"/>
                </a:solidFill>
                <a:latin typeface="Monaco"/>
              </a:rPr>
              <a:t>lambda_handler</a:t>
            </a:r>
            <a:r>
              <a:rPr lang="en-US" sz="1000" b="0" strike="noStrike" spc="-1">
                <a:solidFill>
                  <a:srgbClr val="16191F"/>
                </a:solidFill>
                <a:latin typeface="Monaco"/>
              </a:rPr>
              <a:t>(</a:t>
            </a:r>
            <a:r>
              <a:rPr lang="en-US" sz="1000" b="0" strike="noStrike" spc="-1">
                <a:solidFill>
                  <a:srgbClr val="794938"/>
                </a:solidFill>
                <a:latin typeface="Monaco"/>
              </a:rPr>
              <a:t>event</a:t>
            </a:r>
            <a:r>
              <a:rPr lang="en-US" sz="1000" b="0" strike="noStrike" spc="-1">
                <a:solidFill>
                  <a:srgbClr val="16191F"/>
                </a:solidFill>
                <a:latin typeface="Monaco"/>
              </a:rPr>
              <a:t>, context):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message = </a:t>
            </a:r>
            <a:r>
              <a:rPr lang="en-US" sz="1000" b="0" strike="noStrike" spc="-1">
                <a:solidFill>
                  <a:srgbClr val="0B6125"/>
                </a:solidFill>
                <a:latin typeface="Monaco"/>
              </a:rPr>
              <a:t>'Hello {} {}!'</a:t>
            </a:r>
            <a:r>
              <a:rPr lang="en-US" sz="1000" b="0" strike="noStrike" spc="-1">
                <a:solidFill>
                  <a:srgbClr val="16191F"/>
                </a:solidFill>
                <a:latin typeface="Monaco"/>
              </a:rPr>
              <a:t>.format(</a:t>
            </a:r>
            <a:r>
              <a:rPr lang="en-US" sz="1000" b="0" strike="noStrike" spc="-1">
                <a:solidFill>
                  <a:srgbClr val="794938"/>
                </a:solidFill>
                <a:latin typeface="Monaco"/>
              </a:rPr>
              <a:t>event</a:t>
            </a:r>
            <a:r>
              <a:rPr lang="en-US" sz="1000" b="0" strike="noStrike" spc="-1">
                <a:solidFill>
                  <a:srgbClr val="16191F"/>
                </a:solidFill>
                <a:latin typeface="Monaco"/>
              </a:rPr>
              <a:t>[</a:t>
            </a:r>
            <a:r>
              <a:rPr lang="en-US" sz="1000" b="0" strike="noStrike" spc="-1">
                <a:solidFill>
                  <a:srgbClr val="0B6125"/>
                </a:solidFill>
                <a:latin typeface="Monaco"/>
              </a:rPr>
              <a:t>'first_name'</a:t>
            </a:r>
            <a:r>
              <a:rPr lang="en-US" sz="1000" b="0" strike="noStrike" spc="-1">
                <a:solidFill>
                  <a:srgbClr val="16191F"/>
                </a:solidFill>
                <a:latin typeface="Monaco"/>
              </a:rPr>
              <a:t>], </a:t>
            </a:r>
            <a:r>
              <a:rPr lang="en-US" sz="1000" b="0" strike="noStrike" spc="-1">
                <a:solidFill>
                  <a:srgbClr val="794938"/>
                </a:solidFill>
                <a:latin typeface="Monaco"/>
              </a:rPr>
              <a:t>event</a:t>
            </a:r>
            <a:r>
              <a:rPr lang="en-US" sz="1000" b="0" strike="noStrike" spc="-1">
                <a:solidFill>
                  <a:srgbClr val="16191F"/>
                </a:solidFill>
                <a:latin typeface="Monaco"/>
              </a:rPr>
              <a:t>[</a:t>
            </a:r>
            <a:r>
              <a:rPr lang="en-US" sz="1000" b="0" strike="noStrike" spc="-1">
                <a:solidFill>
                  <a:srgbClr val="0B6125"/>
                </a:solidFill>
                <a:latin typeface="Monaco"/>
              </a:rPr>
              <a:t>'last_name’</a:t>
            </a:r>
            <a:r>
              <a:rPr lang="en-US" sz="1000" b="0" strike="noStrike" spc="-1">
                <a:solidFill>
                  <a:srgbClr val="16191F"/>
                </a:solidFill>
                <a:latin typeface="Monaco"/>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794938"/>
                </a:solidFill>
                <a:latin typeface="Monaco"/>
              </a:rPr>
              <a:t>return</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0B6125"/>
                </a:solidFill>
                <a:latin typeface="Monaco"/>
              </a:rPr>
              <a:t>'message'</a:t>
            </a:r>
            <a:r>
              <a:rPr lang="en-US" sz="1000" b="0" strike="noStrike" spc="-1">
                <a:solidFill>
                  <a:srgbClr val="16191F"/>
                </a:solidFill>
                <a:latin typeface="Monaco"/>
              </a:rPr>
              <a:t> : message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21"/>
              </a:spcBef>
            </a:pPr>
            <a:endParaRPr lang="en-US" sz="1000" b="0" strike="noStrike" spc="-1">
              <a:solidFill>
                <a:srgbClr val="000000"/>
              </a:solidFill>
              <a:latin typeface="Calibri"/>
            </a:endParaRPr>
          </a:p>
          <a:p>
            <a:pPr>
              <a:lnSpc>
                <a:spcPct val="100000"/>
              </a:lnSpc>
              <a:spcBef>
                <a:spcPts val="221"/>
              </a:spcBef>
            </a:pPr>
            <a:r>
              <a:rPr lang="en-US" sz="1100" b="1" strike="noStrike" spc="-1">
                <a:solidFill>
                  <a:srgbClr val="000000"/>
                </a:solidFill>
                <a:latin typeface="Calibri"/>
              </a:rPr>
              <a:t>event</a:t>
            </a:r>
            <a:r>
              <a:rPr lang="en-US" sz="1100" b="0" strike="noStrike" spc="-1">
                <a:solidFill>
                  <a:srgbClr val="000000"/>
                </a:solidFill>
                <a:latin typeface="Calibri"/>
              </a:rPr>
              <a:t>: contains event data, like html form data. Example:</a:t>
            </a:r>
          </a:p>
          <a:p>
            <a:pPr>
              <a:lnSpc>
                <a:spcPct val="100000"/>
              </a:lnSpc>
              <a:spcBef>
                <a:spcPts val="201"/>
              </a:spcBef>
            </a:pPr>
            <a:r>
              <a:rPr lang="en-US" sz="1000" b="0" strike="noStrike" spc="-1">
                <a:solidFill>
                  <a:srgbClr val="16191F"/>
                </a:solidFill>
                <a:latin typeface="Monaco"/>
              </a:rPr>
              <a:t>{ </a:t>
            </a:r>
            <a:r>
              <a:rPr lang="en-US" sz="1000" b="0" strike="noStrike" spc="-1">
                <a:solidFill>
                  <a:srgbClr val="986801"/>
                </a:solidFill>
                <a:latin typeface="Monaco"/>
              </a:rPr>
              <a:t>"first_name"</a:t>
            </a:r>
            <a:r>
              <a:rPr lang="en-US" sz="1000" b="0" strike="noStrike" spc="-1">
                <a:solidFill>
                  <a:srgbClr val="16191F"/>
                </a:solidFill>
                <a:latin typeface="Monaco"/>
              </a:rPr>
              <a:t>: </a:t>
            </a:r>
            <a:r>
              <a:rPr lang="en-US" sz="1000" b="0" strike="noStrike" spc="-1">
                <a:solidFill>
                  <a:srgbClr val="0B6125"/>
                </a:solidFill>
                <a:latin typeface="Monaco"/>
              </a:rPr>
              <a:t>"John"</a:t>
            </a:r>
            <a:r>
              <a:rPr lang="en-US" sz="1000" b="0" strike="noStrike" spc="-1">
                <a:solidFill>
                  <a:srgbClr val="16191F"/>
                </a:solidFill>
                <a:latin typeface="Monaco"/>
              </a:rPr>
              <a:t>, </a:t>
            </a:r>
            <a:r>
              <a:rPr lang="en-US" sz="1000" b="0" strike="noStrike" spc="-1">
                <a:solidFill>
                  <a:srgbClr val="986801"/>
                </a:solidFill>
                <a:latin typeface="Monaco"/>
              </a:rPr>
              <a:t>"last_name"</a:t>
            </a:r>
            <a:r>
              <a:rPr lang="en-US" sz="1000" b="0" strike="noStrike" spc="-1">
                <a:solidFill>
                  <a:srgbClr val="16191F"/>
                </a:solidFill>
                <a:latin typeface="Monaco"/>
              </a:rPr>
              <a:t>: </a:t>
            </a:r>
            <a:r>
              <a:rPr lang="en-US" sz="1000" b="0" strike="noStrike" spc="-1">
                <a:solidFill>
                  <a:srgbClr val="0B6125"/>
                </a:solidFill>
                <a:latin typeface="Monaco"/>
              </a:rPr>
              <a:t>"Smith"</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Calibri"/>
              </a:rPr>
              <a:t>Would Return: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986801"/>
                </a:solidFill>
                <a:latin typeface="Monaco"/>
              </a:rPr>
              <a:t>"message"</a:t>
            </a:r>
            <a:r>
              <a:rPr lang="en-US" sz="1000" b="0" strike="noStrike" spc="-1">
                <a:solidFill>
                  <a:srgbClr val="16191F"/>
                </a:solidFill>
                <a:latin typeface="Monaco"/>
              </a:rPr>
              <a:t>: </a:t>
            </a:r>
            <a:r>
              <a:rPr lang="en-US" sz="1000" b="0" strike="noStrike" spc="-1">
                <a:solidFill>
                  <a:srgbClr val="0B6125"/>
                </a:solidFill>
                <a:latin typeface="Monaco"/>
              </a:rPr>
              <a:t>"Hello John Smith!"</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1" strike="noStrike" spc="-1">
                <a:solidFill>
                  <a:srgbClr val="16191F"/>
                </a:solidFill>
                <a:latin typeface="Calibri"/>
              </a:rPr>
              <a:t>context</a:t>
            </a:r>
            <a:r>
              <a:rPr lang="en-US" sz="1000" b="0" strike="noStrike" spc="-1">
                <a:solidFill>
                  <a:srgbClr val="16191F"/>
                </a:solidFill>
                <a:latin typeface="Calibri"/>
              </a:rPr>
              <a:t>: provides info about the invocation, function &amp; execution environment. Example: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function ARN:"</a:t>
            </a:r>
            <a:r>
              <a:rPr lang="en-US" sz="1000" b="0" strike="noStrike" spc="-1">
                <a:solidFill>
                  <a:srgbClr val="16191F"/>
                </a:solidFill>
                <a:latin typeface="Monaco"/>
              </a:rPr>
              <a:t>, context.invoked_function_arn)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"CloudWatch log stream name:"</a:t>
            </a:r>
            <a:r>
              <a:rPr lang="en-US" sz="1000" b="0" strike="noStrike" spc="-1">
                <a:solidFill>
                  <a:srgbClr val="16191F"/>
                </a:solidFill>
                <a:latin typeface="Monaco"/>
              </a:rPr>
              <a:t>, context.log_stream_name)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"CloudWatch log group name:"</a:t>
            </a:r>
            <a:r>
              <a:rPr lang="en-US" sz="1000" b="0" strike="noStrike" spc="-1">
                <a:solidFill>
                  <a:srgbClr val="16191F"/>
                </a:solidFill>
                <a:latin typeface="Monaco"/>
              </a:rPr>
              <a:t>, context.log_group_name)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Request ID:"</a:t>
            </a:r>
            <a:r>
              <a:rPr lang="en-US" sz="1000" b="0" strike="noStrike" spc="-1">
                <a:solidFill>
                  <a:srgbClr val="16191F"/>
                </a:solidFill>
                <a:latin typeface="Monaco"/>
              </a:rPr>
              <a:t>, context.aws_request_id)</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function memory limits in MB:"</a:t>
            </a:r>
            <a:r>
              <a:rPr lang="en-US" sz="1000" b="0" strike="noStrike" spc="-1">
                <a:solidFill>
                  <a:srgbClr val="16191F"/>
                </a:solidFill>
                <a:latin typeface="Monaco"/>
              </a:rPr>
              <a:t>, context.memory_limit_in_mb)</a:t>
            </a:r>
            <a:endParaRPr lang="en-US" sz="1000" b="0" strike="noStrike" spc="-1">
              <a:solidFill>
                <a:srgbClr val="000000"/>
              </a:solidFill>
              <a:latin typeface="Calibri"/>
            </a:endParaRPr>
          </a:p>
          <a:p>
            <a:pPr>
              <a:lnSpc>
                <a:spcPct val="100000"/>
              </a:lnSpc>
              <a:spcBef>
                <a:spcPts val="201"/>
              </a:spcBef>
            </a:pPr>
            <a:r>
              <a:rPr lang="en-US" sz="1000" b="0" i="1" strike="noStrike" spc="-1">
                <a:solidFill>
                  <a:srgbClr val="687078"/>
                </a:solidFill>
                <a:latin typeface="Monaco"/>
              </a:rPr>
              <a:t># We have added a 1 second delay so you can see the time remaining in get_remaining_time_in_millis.</a:t>
            </a:r>
            <a:r>
              <a:rPr lang="en-US" sz="1000" b="0" strike="noStrike" spc="-1">
                <a:solidFill>
                  <a:srgbClr val="16191F"/>
                </a:solidFill>
                <a:latin typeface="Monaco"/>
              </a:rPr>
              <a:t> time.sleep(</a:t>
            </a:r>
            <a:r>
              <a:rPr lang="en-US" sz="1000" b="0" strike="noStrike" spc="-1">
                <a:solidFill>
                  <a:srgbClr val="986801"/>
                </a:solidFill>
                <a:latin typeface="Monaco"/>
              </a:rPr>
              <a:t>1</a:t>
            </a:r>
            <a:r>
              <a:rPr lang="en-US" sz="1000" b="0" strike="noStrike" spc="-1">
                <a:solidFill>
                  <a:srgbClr val="16191F"/>
                </a:solidFill>
                <a:latin typeface="Monaco"/>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time remaining in MS:"</a:t>
            </a:r>
            <a:r>
              <a:rPr lang="en-US" sz="1000" b="0" strike="noStrike" spc="-1">
                <a:solidFill>
                  <a:srgbClr val="16191F"/>
                </a:solidFill>
                <a:latin typeface="Monaco"/>
              </a:rPr>
              <a:t>, context.get_remaining_time_in_millis())</a:t>
            </a:r>
            <a:endParaRPr lang="en-US" sz="1000" b="0" strike="noStrike" spc="-1">
              <a:solidFill>
                <a:srgbClr val="000000"/>
              </a:solidFill>
              <a:latin typeface="Calibri"/>
            </a:endParaRPr>
          </a:p>
        </p:txBody>
      </p:sp>
      <p:sp>
        <p:nvSpPr>
          <p:cNvPr id="270" name="CustomShape 3"/>
          <p:cNvSpPr/>
          <p:nvPr/>
        </p:nvSpPr>
        <p:spPr>
          <a:xfrm>
            <a:off x="5654880" y="836640"/>
            <a:ext cx="3352320" cy="28281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Calibri"/>
              </a:rPr>
              <a:t>Handler: the entry point where you function starts processing.</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Note on naming: Handler name is derived from: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The name of the file in which the handler function is located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The name of the Python handler function.</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Default name in the console is just “lambda_handler”.</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IMPORTANT: Code inside than handler is executed on each function call, code outside the handler is executed only on “cold starts” (Luckily for us, Python and Node.js are the fastest to start)</a:t>
            </a:r>
            <a:endParaRPr lang="en-US" sz="1200" b="0" strike="noStrike" spc="-1">
              <a:latin typeface="Arial"/>
            </a:endParaRPr>
          </a:p>
        </p:txBody>
      </p:sp>
      <p:sp>
        <p:nvSpPr>
          <p:cNvPr id="271" name="CustomShape 4"/>
          <p:cNvSpPr/>
          <p:nvPr/>
        </p:nvSpPr>
        <p:spPr>
          <a:xfrm>
            <a:off x="1300680" y="759960"/>
            <a:ext cx="4269240" cy="169200"/>
          </a:xfrm>
          <a:custGeom>
            <a:avLst/>
            <a:gdLst/>
            <a:ahLst/>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69">
                                            <p:txEl>
                                              <p:pRg st="6" end="6"/>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69">
                                            <p:txEl>
                                              <p:pRg st="7" end="7"/>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69">
                                            <p:txEl>
                                              <p:pRg st="8" end="8"/>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69">
                                            <p:txEl>
                                              <p:pRg st="11" end="11"/>
                                            </p:txEl>
                                          </p:spTgt>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69">
                                            <p:txEl>
                                              <p:pRg st="12" end="12"/>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69">
                                            <p:txEl>
                                              <p:pRg st="13" end="13"/>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69">
                                            <p:txEl>
                                              <p:pRg st="14" end="14"/>
                                            </p:txEl>
                                          </p:spTgt>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69">
                                            <p:txEl>
                                              <p:pRg st="15" end="15"/>
                                            </p:txEl>
                                          </p:spTgt>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69">
                                            <p:txEl>
                                              <p:pRg st="16" end="16"/>
                                            </p:txEl>
                                          </p:spTgt>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69">
                                            <p:txEl>
                                              <p:pRg st="17" end="17"/>
                                            </p:txEl>
                                          </p:spTgt>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6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27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months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years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(been a main function of my job for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S2: Python &amp; the Boto3 Library</a:t>
            </a:r>
          </a:p>
        </p:txBody>
      </p:sp>
      <p:sp>
        <p:nvSpPr>
          <p:cNvPr id="27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Python’s suitability for scripting, AWS, Lambda</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Python basics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Advantages of Boto3</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Review of Lambda basics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2800" b="0" strike="noStrike" spc="-1">
                <a:solidFill>
                  <a:srgbClr val="000000"/>
                </a:solidFill>
                <a:latin typeface="Calibri"/>
              </a:rPr>
              <a:t>Python’s suitability for scripting, AWS, Lambda</a:t>
            </a:r>
          </a:p>
        </p:txBody>
      </p:sp>
      <p:sp>
        <p:nvSpPr>
          <p:cNvPr id="277" name="TextShape 2"/>
          <p:cNvSpPr txBox="1"/>
          <p:nvPr/>
        </p:nvSpPr>
        <p:spPr>
          <a:xfrm>
            <a:off x="814680" y="814680"/>
            <a:ext cx="5357160" cy="3546720"/>
          </a:xfrm>
          <a:prstGeom prst="rect">
            <a:avLst/>
          </a:prstGeom>
          <a:noFill/>
          <a:ln>
            <a:noFill/>
          </a:ln>
        </p:spPr>
        <p:txBody>
          <a:bodyPr>
            <a:noAutofit/>
          </a:bodyPr>
          <a:lstStyle/>
          <a:p>
            <a:pPr>
              <a:lnSpc>
                <a:spcPct val="100000"/>
              </a:lnSpc>
              <a:spcBef>
                <a:spcPts val="439"/>
              </a:spcBef>
            </a:pPr>
            <a:r>
              <a:rPr lang="en-US" sz="2200" b="0" strike="noStrike" spc="-1">
                <a:solidFill>
                  <a:srgbClr val="000000"/>
                </a:solidFill>
                <a:latin typeface="Calibri"/>
              </a:rPr>
              <a:t>Scripting:</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Syntactically terse.</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Versatile (esp in Machine Learning &amp; Data Science w/tools like </a:t>
            </a:r>
            <a:r>
              <a:rPr lang="en-US" sz="1600" b="0" u="sng" strike="noStrike" spc="-1">
                <a:solidFill>
                  <a:srgbClr val="0000FF"/>
                </a:solidFill>
                <a:uFillTx/>
                <a:latin typeface="Calibri"/>
                <a:hlinkClick r:id="rId2"/>
              </a:rPr>
              <a:t>Pandas</a:t>
            </a:r>
            <a:r>
              <a:rPr lang="en-US" sz="1600" b="0" strike="noStrike" spc="-1">
                <a:solidFill>
                  <a:srgbClr val="000000"/>
                </a:solidFill>
                <a:latin typeface="Calibri"/>
              </a:rPr>
              <a:t>, </a:t>
            </a:r>
            <a:r>
              <a:rPr lang="en-US" sz="1600" b="0" u="sng" strike="noStrike" spc="-1">
                <a:solidFill>
                  <a:srgbClr val="0000FF"/>
                </a:solidFill>
                <a:uFillTx/>
                <a:latin typeface="Calibri"/>
                <a:hlinkClick r:id="rId3"/>
              </a:rPr>
              <a:t>NumPy</a:t>
            </a:r>
            <a:r>
              <a:rPr lang="en-US" sz="1600" b="0" strike="noStrike" spc="-1">
                <a:solidFill>
                  <a:srgbClr val="000000"/>
                </a:solidFill>
                <a:latin typeface="Calibri"/>
              </a:rPr>
              <a:t> and </a:t>
            </a:r>
            <a:r>
              <a:rPr lang="en-US" sz="1600" b="0" u="sng" strike="noStrike" spc="-1">
                <a:solidFill>
                  <a:srgbClr val="0000FF"/>
                </a:solidFill>
                <a:uFillTx/>
                <a:latin typeface="Calibri"/>
                <a:hlinkClick r:id="rId4"/>
              </a:rPr>
              <a:t>Jupyter</a:t>
            </a:r>
            <a:r>
              <a:rPr lang="en-US" sz="1600" b="0" u="sng" strike="noStrike" spc="-1">
                <a:solidFill>
                  <a:srgbClr val="0000FF"/>
                </a:solidFill>
                <a:uFillTx/>
                <a:latin typeface="Calibri"/>
                <a:hlinkClick r:id="rId4"/>
              </a:rPr>
              <a:t> Notebooks</a:t>
            </a:r>
            <a:r>
              <a:rPr lang="en-US" sz="1600" b="0" strike="noStrike" spc="-1">
                <a:solidFill>
                  <a:srgbClr val="000000"/>
                </a:solidFill>
                <a:latin typeface="Calibri"/>
              </a:rPr>
              <a:t>).</a:t>
            </a:r>
          </a:p>
          <a:p>
            <a:pPr marL="743040" lvl="1" indent="-285480">
              <a:lnSpc>
                <a:spcPct val="100000"/>
              </a:lnSpc>
              <a:spcBef>
                <a:spcPts val="320"/>
              </a:spcBef>
              <a:buClr>
                <a:srgbClr val="000000"/>
              </a:buClr>
              <a:buFont typeface="Arial"/>
              <a:buChar char="•"/>
            </a:pPr>
            <a:r>
              <a:rPr lang="en-US" sz="1600" b="0" u="sng" strike="noStrike" spc="-1">
                <a:solidFill>
                  <a:srgbClr val="0000FF"/>
                </a:solidFill>
                <a:uFillTx/>
                <a:latin typeface="Calibri"/>
                <a:hlinkClick r:id="rId5"/>
              </a:rPr>
              <a:t>It’s Popular</a:t>
            </a:r>
            <a:r>
              <a:rPr lang="en-US" sz="1600" b="0" strike="noStrike" spc="-1">
                <a:solidFill>
                  <a:srgbClr val="000000"/>
                </a:solidFill>
                <a:latin typeface="Calibri"/>
              </a:rPr>
              <a:t>! Lots of sysadmins already use it!</a:t>
            </a:r>
          </a:p>
          <a:p>
            <a:pPr>
              <a:lnSpc>
                <a:spcPct val="100000"/>
              </a:lnSpc>
              <a:spcBef>
                <a:spcPts val="439"/>
              </a:spcBef>
            </a:pPr>
            <a:r>
              <a:rPr lang="en-US" sz="2200" b="0" strike="noStrike" spc="-1">
                <a:solidFill>
                  <a:srgbClr val="000000"/>
                </a:solidFill>
                <a:latin typeface="Calibri"/>
              </a:rPr>
              <a:t>AWS:</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a:t>
            </a:r>
            <a:r>
              <a:rPr lang="en-US" sz="1600" b="0" u="sng" strike="noStrike" spc="-1">
                <a:solidFill>
                  <a:srgbClr val="0000FF"/>
                </a:solidFill>
                <a:uFillTx/>
                <a:latin typeface="Calibri"/>
                <a:hlinkClick r:id="rId6"/>
              </a:rPr>
              <a:t>code examples</a:t>
            </a:r>
            <a:r>
              <a:rPr lang="en-US" sz="1600" b="0" strike="noStrike" spc="-1">
                <a:solidFill>
                  <a:srgbClr val="000000"/>
                </a:solidFill>
                <a:latin typeface="Calibri"/>
              </a:rPr>
              <a:t>.</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native support in services like </a:t>
            </a:r>
            <a:r>
              <a:rPr lang="en-US" sz="1600" b="0" u="sng" strike="noStrike" spc="-1">
                <a:solidFill>
                  <a:srgbClr val="0000FF"/>
                </a:solidFill>
                <a:uFillTx/>
                <a:latin typeface="Calibri"/>
                <a:hlinkClick r:id="rId7"/>
              </a:rPr>
              <a:t>CodeGuru</a:t>
            </a:r>
            <a:r>
              <a:rPr lang="en-US" sz="1600" b="0" strike="noStrike" spc="-1">
                <a:solidFill>
                  <a:srgbClr val="000000"/>
                </a:solidFill>
                <a:latin typeface="Calibri"/>
              </a:rPr>
              <a:t>, CDK, SDK, etc.</a:t>
            </a:r>
          </a:p>
          <a:p>
            <a:pPr>
              <a:lnSpc>
                <a:spcPct val="100000"/>
              </a:lnSpc>
              <a:spcBef>
                <a:spcPts val="439"/>
              </a:spcBef>
            </a:pPr>
            <a:r>
              <a:rPr lang="en-US" sz="2200" b="0" strike="noStrike" spc="-1">
                <a:solidFill>
                  <a:srgbClr val="000000"/>
                </a:solidFill>
                <a:latin typeface="Calibri"/>
              </a:rPr>
              <a:t>Lambda:</a:t>
            </a:r>
          </a:p>
          <a:p>
            <a:pPr marL="743040" lvl="1" indent="-285480">
              <a:lnSpc>
                <a:spcPct val="100000"/>
              </a:lnSpc>
              <a:spcBef>
                <a:spcPts val="320"/>
              </a:spcBef>
              <a:buClr>
                <a:srgbClr val="000000"/>
              </a:buClr>
              <a:buFont typeface="Arial"/>
              <a:buChar char="•"/>
            </a:pPr>
            <a:r>
              <a:rPr lang="en-US" sz="1600" b="0" u="sng" strike="noStrike" spc="-1">
                <a:solidFill>
                  <a:srgbClr val="0000FF"/>
                </a:solidFill>
                <a:uFillTx/>
                <a:latin typeface="Calibri"/>
                <a:hlinkClick r:id="rId8"/>
              </a:rPr>
              <a:t>Fastest cold start time </a:t>
            </a:r>
            <a:r>
              <a:rPr lang="en-US" sz="1600" b="0" strike="noStrike" spc="-1">
                <a:solidFill>
                  <a:srgbClr val="000000"/>
                </a:solidFill>
                <a:latin typeface="Calibri"/>
              </a:rPr>
              <a:t>of any Lambda languages.</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docs, tutorials, quickstarts in Python.</a:t>
            </a:r>
          </a:p>
        </p:txBody>
      </p:sp>
      <p:pic>
        <p:nvPicPr>
          <p:cNvPr id="278" name="Picture 2"/>
          <p:cNvPicPr/>
          <p:nvPr/>
        </p:nvPicPr>
        <p:blipFill>
          <a:blip r:embed="rId9"/>
          <a:stretch/>
        </p:blipFill>
        <p:spPr>
          <a:xfrm>
            <a:off x="6245640" y="789480"/>
            <a:ext cx="2479680" cy="1781640"/>
          </a:xfrm>
          <a:prstGeom prst="rect">
            <a:avLst/>
          </a:prstGeom>
          <a:ln>
            <a:noFill/>
          </a:ln>
        </p:spPr>
      </p:pic>
      <p:pic>
        <p:nvPicPr>
          <p:cNvPr id="279" name="Picture 8"/>
          <p:cNvPicPr/>
          <p:nvPr/>
        </p:nvPicPr>
        <p:blipFill>
          <a:blip r:embed="rId10"/>
          <a:stretch/>
        </p:blipFill>
        <p:spPr>
          <a:xfrm>
            <a:off x="6300000" y="2669040"/>
            <a:ext cx="2761920" cy="7808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Python basics</a:t>
            </a:r>
          </a:p>
        </p:txBody>
      </p:sp>
      <p:sp>
        <p:nvSpPr>
          <p:cNvPr id="281"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Basic data types: numbers (floating point, complex, and unlimited-length long integers), strings (both ASCII and Unicode), lists, and dictionaries.</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Supports object-oriented programming with classes and multiple inheritances.</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Supports raising and catching exceptions (cleaner error handling).</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Data types are strongly and dynamically typed. Mixing incompatible types (e.g. attempting to add a string and a number) causes an exception to be raised, so errors are caught sooner.</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Automatic memory management (garbage collection)</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Uses </a:t>
            </a:r>
            <a:r>
              <a:rPr lang="en-US" sz="1800" b="0" u="sng" strike="noStrike" spc="-1">
                <a:solidFill>
                  <a:srgbClr val="0000FF"/>
                </a:solidFill>
                <a:uFillTx/>
                <a:latin typeface="Arial"/>
                <a:hlinkClick r:id="rId3"/>
              </a:rPr>
              <a:t>PEP code style rules </a:t>
            </a:r>
            <a:r>
              <a:rPr lang="en-US" sz="1800" b="0" strike="noStrike" spc="-1">
                <a:solidFill>
                  <a:srgbClr val="000000"/>
                </a:solidFill>
                <a:latin typeface="Arial"/>
              </a:rPr>
              <a:t>(indentation sensitive, 4 spaces per level)</a:t>
            </a:r>
            <a:endParaRPr lang="en-US" sz="1800" b="0" strike="noStrike" spc="-1">
              <a:solidFill>
                <a:srgbClr val="000000"/>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 basic Python program</a:t>
            </a:r>
          </a:p>
        </p:txBody>
      </p:sp>
      <p:sp>
        <p:nvSpPr>
          <p:cNvPr id="283"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139"/>
              </a:spcBef>
            </a:pPr>
            <a:r>
              <a:rPr lang="en-US" sz="700" b="0" strike="noStrike" spc="-1">
                <a:solidFill>
                  <a:srgbClr val="000000"/>
                </a:solidFill>
                <a:latin typeface="Courier New"/>
              </a:rPr>
              <a:t># NOTE: It’s common to import external libraries. Imports always go at top of the file, but this program is basic - we don’t have any</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Functions are the core of what we do in Python, let’s define two…</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def add(num1,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return num1 +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def subtract(num1,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return num1 -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Send some txt to stdout to instruct the user what to do</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print("Please select operation -\n"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"1. Add\n"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"2. Subtract\n")</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Accept input from the user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select = int(input("Select operations form 1, 2:"))</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Do sanitization of input data (convert to integer)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number_1 = int(input("Enter first number: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number_2 = int(input("Enter second number: "))</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perform some basic logic to add, subtract or return error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if select == 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print(number_1, "+", number_2,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add(number_1, number_2))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elif select == 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print(number_1, "-", number_2,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subtract(number_1, number_2))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else: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print("Invalid input")</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p:txBody>
      </p:sp>
      <p:sp>
        <p:nvSpPr>
          <p:cNvPr id="284" name="CustomShape 3"/>
          <p:cNvSpPr/>
          <p:nvPr/>
        </p:nvSpPr>
        <p:spPr>
          <a:xfrm>
            <a:off x="2611080" y="4610160"/>
            <a:ext cx="362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Recommended: </a:t>
            </a:r>
            <a:r>
              <a:rPr lang="en-US" sz="1800" b="0" u="sng" strike="noStrike" spc="-1">
                <a:solidFill>
                  <a:srgbClr val="0000FF"/>
                </a:solidFill>
                <a:uFillTx/>
                <a:latin typeface="Calibri"/>
                <a:hlinkClick r:id="rId2"/>
              </a:rPr>
              <a:t>Python Cheat Sheets</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1908000" y="2250000"/>
            <a:ext cx="5503680" cy="1003320"/>
          </a:xfrm>
          <a:prstGeom prst="rect">
            <a:avLst/>
          </a:prstGeom>
          <a:noFill/>
          <a:ln>
            <a:noFill/>
          </a:ln>
        </p:spPr>
        <p:txBody>
          <a:bodyPr lIns="0" tIns="0" rIns="0" bIns="0" anchor="ctr">
            <a:noAutofit/>
          </a:bodyPr>
          <a:lstStyle/>
          <a:p>
            <a:pPr algn="ctr">
              <a:lnSpc>
                <a:spcPts val="2999"/>
              </a:lnSpc>
            </a:pPr>
            <a:r>
              <a:rPr lang="en-US" sz="2700" b="1" strike="noStrike" spc="-1" dirty="0">
                <a:solidFill>
                  <a:srgbClr val="003057"/>
                </a:solidFill>
                <a:latin typeface="Calibri"/>
              </a:rPr>
              <a:t>Today’s class slides &amp; code are available at:</a:t>
            </a:r>
            <a:br>
              <a:rPr dirty="0"/>
            </a:br>
            <a:r>
              <a:rPr lang="en-US" sz="1800" b="0" strike="noStrike" spc="-1" dirty="0">
                <a:solidFill>
                  <a:srgbClr val="003057"/>
                </a:solidFill>
                <a:latin typeface="Calibri"/>
                <a:hlinkClick r:id="rId2"/>
              </a:rPr>
              <a:t>https://github.com/rich-morrow/autom8d-basics-to-guru</a:t>
            </a:r>
            <a:br>
              <a:rPr dirty="0"/>
            </a:br>
            <a:endParaRPr lang="en-US" sz="18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Boto3 Library</a:t>
            </a:r>
          </a:p>
        </p:txBody>
      </p:sp>
      <p:sp>
        <p:nvSpPr>
          <p:cNvPr id="28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Basically, the </a:t>
            </a:r>
            <a:r>
              <a:rPr lang="en-US" sz="2200" b="0" u="sng" strike="noStrike" spc="-1">
                <a:solidFill>
                  <a:srgbClr val="0000FF"/>
                </a:solidFill>
                <a:uFillTx/>
                <a:latin typeface="Calibri"/>
                <a:hlinkClick r:id="rId2"/>
              </a:rPr>
              <a:t>AWS SDK for Python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Allows for CRUD, operating and maintaining of AWS services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Provides ‘waiters’ which poll for resource status changes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Aggressively maintained by AWS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Excellent documentation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Two options for usage: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Client API (low level 1:1 mapping of method:underlying API, when control is needed)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Resource API (high level, provides more developer productivity)</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286">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Boto3 examples</a:t>
            </a:r>
          </a:p>
        </p:txBody>
      </p:sp>
      <p:sp>
        <p:nvSpPr>
          <p:cNvPr id="28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201"/>
              </a:spcBef>
            </a:pPr>
            <a:r>
              <a:rPr lang="en-US" sz="1000" b="0" strike="noStrike" spc="-1">
                <a:solidFill>
                  <a:srgbClr val="000000"/>
                </a:solidFill>
                <a:latin typeface="Courier New"/>
              </a:rPr>
              <a:t>#upload file to S3 (resource API automatically determines when to do multi-part!)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import boto3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s3 = boto3.resource('s3')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s3.meta.client.upload_file('source_file_name.html', 'my.bucket.com', 'aws_file_name.html', ExtraArgs={'ContentType': "application/json", 'ACL': "public-read"} )</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#step through all EC2s, restart any stopped (resource API allows iteration over collections!)</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for i in ec2.instances.all():</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if i.state['Name'] == 'stopped’:</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i.start()</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#filter cloudwatch event rule, listing Alarms (client API allows override of Region)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import boto3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AWS_REGION = "us-west-2“</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client = boto3.client('events', region_name=AWS_REGION)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response = cloudwatch.list_rules(</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NamePrefix='Alarm’</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print(response)</a:t>
            </a:r>
            <a:endParaRPr lang="en-US" sz="1000" b="0" strike="noStrike" spc="-1">
              <a:solidFill>
                <a:srgbClr val="000000"/>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More Boto3 examples</a:t>
            </a:r>
          </a:p>
        </p:txBody>
      </p:sp>
      <p:sp>
        <p:nvSpPr>
          <p:cNvPr id="290"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139"/>
              </a:spcBef>
            </a:pPr>
            <a:r>
              <a:rPr lang="en-US" sz="700" b="0" strike="noStrike" spc="-1">
                <a:solidFill>
                  <a:srgbClr val="000000"/>
                </a:solidFill>
                <a:latin typeface="Hack"/>
              </a:rPr>
              <a:t>#count visits to ‘some-web-page’ over Q1. This would assume some previously created custom CloudWatch metric ‘Number of visits’ in the Namespace ‘Web Traffic’</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import boto3</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from datetime import datetime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AWS_REGION = "us-west-2“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client = boto3.client('cloudwatch', region_name=AWS_REGION)</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response = client.get_metric_data(</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MetricDataQueries=[</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'Id': 'identifier’,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'MetricStat’: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 { 'Namespace': 'Web Traffic’,</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'MetricName': 'Number of visits’,</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'Dimensions’: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'Name': 'page’,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'Value': ‘some-web-page.html’</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'Period': 300,</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'Stat': 'Sum’,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'Unit': 'Count’</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StartTime=datetime(2022, 1, 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EndTime=datetime(2022, 3, 31)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print(response)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print(sum(response['MetricDataResults'][0]['Values']))</a:t>
            </a:r>
            <a:endParaRPr lang="en-US" sz="7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Review of Lambda Basics</a:t>
            </a:r>
          </a:p>
        </p:txBody>
      </p:sp>
      <p:sp>
        <p:nvSpPr>
          <p:cNvPr id="29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can work with other languages than Python!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use multiple editors (we’ll primarily use AWS native Cloud9 IDE)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(and should) use Layers to include external packages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Reusable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Allow centralized, common control over packages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Reduce deployment package size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All code &amp; dependencies contained in a zipfile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State Machines (combinding multiple Lambdas &amp; other svcs) can be constructed from AWS Step Functions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805680" y="0"/>
            <a:ext cx="7547760" cy="116532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1: Real world Lambda function in Cloud9 IDE</a:t>
            </a:r>
          </a:p>
        </p:txBody>
      </p:sp>
      <p:sp>
        <p:nvSpPr>
          <p:cNvPr id="29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Authoring a Lambda function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Testing</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Running in the Cloud9 IDE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296"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29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automation (bash, python, powershell,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months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years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(it’s a main function of my job)</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S3: Automating with Lambda</a:t>
            </a:r>
          </a:p>
        </p:txBody>
      </p:sp>
      <p:sp>
        <p:nvSpPr>
          <p:cNvPr id="30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Advantages of automation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Using Tags effectively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Use cases in CI/CD, security, governance, regulation, compliance, operations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High-level walkthrough of 12-15 innovative, practical use cases for Lambda automation across those domains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How to identify opportunities for automation in your unique role</a:t>
            </a:r>
            <a:endParaRPr lang="en-US" sz="2200" b="0" strike="noStrike" spc="-1">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Advantages of automation</a:t>
            </a:r>
          </a:p>
        </p:txBody>
      </p:sp>
      <p:sp>
        <p:nvSpPr>
          <p:cNvPr id="30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Your time is precious!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You’re not good at repetitive tasks (but your computer sure is!)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Version Control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Audit Trails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Repeatable, Reliable, Reusable, Scalable, Consistent</a:t>
            </a:r>
          </a:p>
          <a:p>
            <a:pPr algn="ctr">
              <a:lnSpc>
                <a:spcPct val="100000"/>
              </a:lnSpc>
              <a:spcBef>
                <a:spcPts val="439"/>
              </a:spcBef>
            </a:pPr>
            <a:endParaRPr lang="en-US" sz="2200" b="0" strike="noStrike" spc="-1">
              <a:solidFill>
                <a:srgbClr val="000000"/>
              </a:solidFill>
              <a:latin typeface="Calibri"/>
            </a:endParaRPr>
          </a:p>
          <a:p>
            <a:pPr algn="ctr">
              <a:lnSpc>
                <a:spcPct val="100000"/>
              </a:lnSpc>
              <a:spcBef>
                <a:spcPts val="439"/>
              </a:spcBef>
            </a:pPr>
            <a:r>
              <a:rPr lang="en-US" sz="2200" b="0" strike="noStrike" spc="-1">
                <a:solidFill>
                  <a:srgbClr val="FF0000"/>
                </a:solidFill>
                <a:latin typeface="Calibri"/>
              </a:rPr>
              <a:t>NOTE: Lambda is only </a:t>
            </a:r>
            <a:r>
              <a:rPr lang="en-US" sz="2200" b="0" i="1" u="sng" strike="noStrike" spc="-1">
                <a:solidFill>
                  <a:srgbClr val="FF0000"/>
                </a:solidFill>
                <a:uFillTx/>
                <a:latin typeface="Calibri"/>
              </a:rPr>
              <a:t>ONE</a:t>
            </a:r>
            <a:r>
              <a:rPr lang="en-US" sz="2200" b="0" strike="noStrike" spc="-1">
                <a:solidFill>
                  <a:srgbClr val="FF0000"/>
                </a:solidFill>
                <a:latin typeface="Calibri"/>
              </a:rPr>
              <a:t> of the tools to automate…</a:t>
            </a:r>
            <a:endParaRPr lang="en-US" sz="2200" b="0" strike="noStrike" spc="-1">
              <a:solidFill>
                <a:srgbClr val="000000"/>
              </a:solidFill>
              <a:latin typeface="Calibri"/>
            </a:endParaRPr>
          </a:p>
          <a:p>
            <a:pPr algn="ctr">
              <a:lnSpc>
                <a:spcPct val="100000"/>
              </a:lnSpc>
              <a:spcBef>
                <a:spcPts val="439"/>
              </a:spcBef>
            </a:pPr>
            <a:r>
              <a:rPr lang="en-US" sz="2200" b="0" u="sng" strike="noStrike" spc="-1">
                <a:solidFill>
                  <a:srgbClr val="0000FF"/>
                </a:solidFill>
                <a:uFillTx/>
                <a:latin typeface="Calibri"/>
                <a:hlinkClick r:id="rId2"/>
              </a:rPr>
              <a:t>Systems Manager </a:t>
            </a:r>
            <a:r>
              <a:rPr lang="en-US" sz="2200" b="0" u="sng" strike="noStrike" spc="-1">
                <a:solidFill>
                  <a:srgbClr val="0000FF"/>
                </a:solidFill>
                <a:uFillTx/>
                <a:latin typeface="Calibri"/>
                <a:hlinkClick r:id="rId2"/>
              </a:rPr>
              <a:t>Automation Playbooks</a:t>
            </a:r>
            <a:r>
              <a:rPr lang="en-US" sz="2200" b="0" strike="noStrike" spc="-1">
                <a:solidFill>
                  <a:srgbClr val="FF0000"/>
                </a:solidFill>
                <a:latin typeface="Calibri"/>
              </a:rPr>
              <a:t>, CloudFormation are other tools. And many services have native automation hooks</a:t>
            </a:r>
            <a:endParaRPr lang="en-US" sz="22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2">
                                            <p:txEl>
                                              <p:pRg st="6" end="6"/>
                                            </p:txEl>
                                          </p:spTgt>
                                        </p:tgtEl>
                                        <p:attrNameLst>
                                          <p:attrName>style.visibility</p:attrName>
                                        </p:attrNameLst>
                                      </p:cBhvr>
                                      <p:to>
                                        <p:strVal val="visible"/>
                                      </p:to>
                                    </p:set>
                                    <p:anim calcmode="lin" valueType="num">
                                      <p:cBhvr additive="repl">
                                        <p:cTn id="7" dur="500" fill="hold"/>
                                        <p:tgtEl>
                                          <p:spTgt spid="302">
                                            <p:txEl>
                                              <p:pRg st="6" end="6"/>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0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2">
                                            <p:txEl>
                                              <p:pRg st="7" end="7"/>
                                            </p:txEl>
                                          </p:spTgt>
                                        </p:tgtEl>
                                        <p:attrNameLst>
                                          <p:attrName>style.visibility</p:attrName>
                                        </p:attrNameLst>
                                      </p:cBhvr>
                                      <p:to>
                                        <p:strVal val="visible"/>
                                      </p:to>
                                    </p:set>
                                    <p:anim calcmode="lin" valueType="num">
                                      <p:cBhvr additive="repl">
                                        <p:cTn id="11" dur="500" fill="hold"/>
                                        <p:tgtEl>
                                          <p:spTgt spid="302">
                                            <p:txEl>
                                              <p:pRg st="7" end="7"/>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30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Tags in AWS</a:t>
            </a:r>
          </a:p>
        </p:txBody>
      </p:sp>
      <p:sp>
        <p:nvSpPr>
          <p:cNvPr id="30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79"/>
              </a:spcBef>
              <a:buClr>
                <a:srgbClr val="000000"/>
              </a:buClr>
              <a:buFont typeface="Arial"/>
              <a:buChar char="•"/>
            </a:pPr>
            <a:r>
              <a:rPr lang="en-US" sz="2400" b="0" strike="noStrike" spc="-1">
                <a:solidFill>
                  <a:srgbClr val="000000"/>
                </a:solidFill>
                <a:latin typeface="Calibri"/>
              </a:rPr>
              <a:t>Tags are just “key : value” pairs. Like: “owner : </a:t>
            </a:r>
            <a:r>
              <a:rPr lang="en-US" sz="2400" b="0" u="sng" strike="noStrike" spc="-1">
                <a:solidFill>
                  <a:srgbClr val="0000FF"/>
                </a:solidFill>
                <a:uFillTx/>
                <a:latin typeface="Calibri"/>
                <a:hlinkClick r:id="rId2"/>
              </a:rPr>
              <a:t>me@email.com</a:t>
            </a:r>
            <a:r>
              <a:rPr lang="en-US" sz="2400" b="0" strike="noStrike" spc="-1">
                <a:solidFill>
                  <a:srgbClr val="000000"/>
                </a:solidFill>
                <a:latin typeface="Calibri"/>
              </a:rPr>
              <a:t>” that we assign to resources (like EC2).</a:t>
            </a:r>
          </a:p>
          <a:p>
            <a:pPr marL="343080" indent="-342720">
              <a:lnSpc>
                <a:spcPct val="100000"/>
              </a:lnSpc>
              <a:spcBef>
                <a:spcPts val="479"/>
              </a:spcBef>
              <a:buClr>
                <a:srgbClr val="000000"/>
              </a:buClr>
              <a:buFont typeface="Arial"/>
              <a:buChar char="•"/>
            </a:pPr>
            <a:r>
              <a:rPr lang="en-US" sz="2400" b="0" strike="noStrike" spc="-1">
                <a:solidFill>
                  <a:srgbClr val="000000"/>
                </a:solidFill>
                <a:latin typeface="Calibri"/>
              </a:rPr>
              <a:t>They serve 4 main purposes:</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Access Control</a:t>
            </a:r>
            <a:r>
              <a:rPr lang="en-US" sz="2000" b="0" strike="noStrike" spc="-1">
                <a:solidFill>
                  <a:srgbClr val="000000"/>
                </a:solidFill>
                <a:latin typeface="Calibri"/>
              </a:rPr>
              <a:t>: Tag an EC2 with “env = prod” &amp; then set Developers group to DENY all actions on “env != dev”.</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Filtering</a:t>
            </a:r>
            <a:r>
              <a:rPr lang="en-US" sz="2000" b="0" strike="noStrike" spc="-1">
                <a:solidFill>
                  <a:srgbClr val="000000"/>
                </a:solidFill>
                <a:latin typeface="Calibri"/>
              </a:rPr>
              <a:t>: Tag your Lambdas with “owner = </a:t>
            </a:r>
            <a:r>
              <a:rPr lang="en-US" sz="2000" b="0" u="sng" strike="noStrike" spc="-1">
                <a:solidFill>
                  <a:srgbClr val="0000FF"/>
                </a:solidFill>
                <a:uFillTx/>
                <a:latin typeface="Calibri"/>
                <a:hlinkClick r:id="rId2"/>
              </a:rPr>
              <a:t>me@email.com</a:t>
            </a:r>
            <a:r>
              <a:rPr lang="en-US" sz="2000" b="0" strike="noStrike" spc="-1">
                <a:solidFill>
                  <a:srgbClr val="000000"/>
                </a:solidFill>
                <a:latin typeface="Calibri"/>
              </a:rPr>
              <a:t>” &amp; then quickly find your handful of functions in the console.</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Billing</a:t>
            </a:r>
            <a:r>
              <a:rPr lang="en-US" sz="2000" b="0" strike="noStrike" spc="-1">
                <a:solidFill>
                  <a:srgbClr val="000000"/>
                </a:solidFill>
                <a:latin typeface="Calibri"/>
              </a:rPr>
              <a:t>: Tag your resources with “cost-center = application-xyz” &amp; then roll up total AWS costs for just your app.</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Automation: Tag an EBS disk with “grc-level = pci-1” &amp; then set up automation to ensure all these tagged disks are encrypted.</a:t>
            </a:r>
            <a:endParaRPr lang="en-US" sz="20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1</a:t>
            </a:r>
          </a:p>
        </p:txBody>
      </p:sp>
      <p:sp>
        <p:nvSpPr>
          <p:cNvPr id="18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S1: Introduction &amp; Lambda basics (40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S2: Python &amp; the Boto3 Library (30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A1: ACTIVITY: Authoring Lambda function in AWS Cloud9 IDE (30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S3: Automating with Lambda (60mins)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A2: ACTIVITY: Automating tag enforcement with Lambda and AWS Config (50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Q&amp;A (10 mins)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Using Tags effectively</a:t>
            </a:r>
          </a:p>
        </p:txBody>
      </p:sp>
      <p:sp>
        <p:nvSpPr>
          <p:cNvPr id="30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allots 50 tags / resource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10-15 for company wide purposes (billing, access control, escalations to resource owner,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remainder for application or department-specific needs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Creating (and enforcing) a tag topology is job #1 in AWS!!!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Enforcement can happen at resource creation time -AND- on an ongoing basis.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Security Automation</a:t>
            </a:r>
          </a:p>
        </p:txBody>
      </p:sp>
      <p:sp>
        <p:nvSpPr>
          <p:cNvPr id="30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DevSecOps (sniff for secrets, run SCA, enforce policies in SGs, WAF, ELBs, VPCs, etc)</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Enforce security Tag policies (encryption at rest/wire, “env=dev|test|prod”, VPC, SG req’d tags, etc)</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3"/>
              </a:rPr>
              <a:t>AWS Foundational Security Best Practices controls</a:t>
            </a:r>
            <a:endParaRPr lang="en-US" sz="2200" b="0" strike="noStrike" spc="-1">
              <a:solidFill>
                <a:srgbClr val="000000"/>
              </a:solidFill>
              <a:latin typeface="Calibri"/>
            </a:endParaRPr>
          </a:p>
          <a:p>
            <a:pPr marL="343080" indent="-342720" algn="just">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Security-related Lambda scripts from the AWS Security Blog</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“Shift left” – the whole point of CI/CD</a:t>
            </a:r>
          </a:p>
        </p:txBody>
      </p:sp>
      <p:pic>
        <p:nvPicPr>
          <p:cNvPr id="310" name="Picture 2"/>
          <p:cNvPicPr/>
          <p:nvPr/>
        </p:nvPicPr>
        <p:blipFill>
          <a:blip r:embed="rId3"/>
          <a:stretch/>
        </p:blipFill>
        <p:spPr>
          <a:xfrm>
            <a:off x="668160" y="717120"/>
            <a:ext cx="7613640" cy="3708720"/>
          </a:xfrm>
          <a:prstGeom prst="rect">
            <a:avLst/>
          </a:prstGeom>
          <a:ln>
            <a:noFill/>
          </a:ln>
        </p:spPr>
      </p:pic>
      <p:sp>
        <p:nvSpPr>
          <p:cNvPr id="311" name="CustomShape 2"/>
          <p:cNvSpPr/>
          <p:nvPr/>
        </p:nvSpPr>
        <p:spPr>
          <a:xfrm>
            <a:off x="1594080" y="4426200"/>
            <a:ext cx="5761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Source: Applied Software Measurement, Capers Jones, 1996</a:t>
            </a:r>
            <a:endParaRPr lang="en-US" sz="1800" b="0" strike="noStrike" spc="-1">
              <a:latin typeface="Arial"/>
            </a:endParaRPr>
          </a:p>
        </p:txBody>
      </p:sp>
      <p:pic>
        <p:nvPicPr>
          <p:cNvPr id="312" name="Picture 4"/>
          <p:cNvPicPr/>
          <p:nvPr/>
        </p:nvPicPr>
        <p:blipFill>
          <a:blip r:embed="rId4"/>
          <a:stretch/>
        </p:blipFill>
        <p:spPr>
          <a:xfrm>
            <a:off x="7391160" y="3328920"/>
            <a:ext cx="1464840" cy="1097280"/>
          </a:xfrm>
          <a:prstGeom prst="rect">
            <a:avLst/>
          </a:prstGeom>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662480" y="81144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14" name="CustomShape 2"/>
          <p:cNvSpPr/>
          <p:nvPr/>
        </p:nvSpPr>
        <p:spPr>
          <a:xfrm>
            <a:off x="1737720" y="234576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Code Commited</a:t>
            </a:r>
            <a:endParaRPr lang="en-US" sz="1400" b="0" strike="noStrike" spc="-1">
              <a:latin typeface="Arial"/>
            </a:endParaRPr>
          </a:p>
        </p:txBody>
      </p:sp>
      <p:sp>
        <p:nvSpPr>
          <p:cNvPr id="315" name="CustomShape 3"/>
          <p:cNvSpPr/>
          <p:nvPr/>
        </p:nvSpPr>
        <p:spPr>
          <a:xfrm>
            <a:off x="1659960" y="84060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1.</a:t>
            </a:r>
            <a:endParaRPr lang="en-US" sz="1600" b="0" strike="noStrike" spc="-1">
              <a:latin typeface="Arial"/>
            </a:endParaRPr>
          </a:p>
        </p:txBody>
      </p:sp>
      <p:sp>
        <p:nvSpPr>
          <p:cNvPr id="316" name="TextShape 4"/>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DevSecOps</a:t>
            </a:r>
          </a:p>
        </p:txBody>
      </p:sp>
      <p:grpSp>
        <p:nvGrpSpPr>
          <p:cNvPr id="317" name="Group 5"/>
          <p:cNvGrpSpPr/>
          <p:nvPr/>
        </p:nvGrpSpPr>
        <p:grpSpPr>
          <a:xfrm>
            <a:off x="219240" y="1108080"/>
            <a:ext cx="1072440" cy="875520"/>
            <a:chOff x="219240" y="1108080"/>
            <a:chExt cx="1072440" cy="875520"/>
          </a:xfrm>
        </p:grpSpPr>
        <p:pic>
          <p:nvPicPr>
            <p:cNvPr id="318" name="Graphic 41"/>
            <p:cNvPicPr/>
            <p:nvPr/>
          </p:nvPicPr>
          <p:blipFill>
            <a:blip r:embed="rId2"/>
            <a:stretch/>
          </p:blipFill>
          <p:spPr>
            <a:xfrm flipH="1">
              <a:off x="514440" y="1108080"/>
              <a:ext cx="483120" cy="469440"/>
            </a:xfrm>
            <a:prstGeom prst="rect">
              <a:avLst/>
            </a:prstGeom>
            <a:ln>
              <a:noFill/>
            </a:ln>
          </p:spPr>
        </p:pic>
        <p:sp>
          <p:nvSpPr>
            <p:cNvPr id="319" name="CustomShape 6"/>
            <p:cNvSpPr/>
            <p:nvPr/>
          </p:nvSpPr>
          <p:spPr>
            <a:xfrm>
              <a:off x="219240" y="1680120"/>
              <a:ext cx="1072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Developers</a:t>
              </a:r>
              <a:endParaRPr lang="en-US" sz="1400" b="0" strike="noStrike" spc="-1">
                <a:latin typeface="Arial"/>
              </a:endParaRPr>
            </a:p>
          </p:txBody>
        </p:sp>
      </p:grpSp>
      <p:grpSp>
        <p:nvGrpSpPr>
          <p:cNvPr id="320" name="Group 7"/>
          <p:cNvGrpSpPr/>
          <p:nvPr/>
        </p:nvGrpSpPr>
        <p:grpSpPr>
          <a:xfrm>
            <a:off x="1342080" y="1085040"/>
            <a:ext cx="2279160" cy="839160"/>
            <a:chOff x="1342080" y="1085040"/>
            <a:chExt cx="2279160" cy="839160"/>
          </a:xfrm>
        </p:grpSpPr>
        <p:pic>
          <p:nvPicPr>
            <p:cNvPr id="321" name="Graphic 21"/>
            <p:cNvPicPr/>
            <p:nvPr/>
          </p:nvPicPr>
          <p:blipFill>
            <a:blip r:embed="rId3"/>
            <a:stretch/>
          </p:blipFill>
          <p:spPr>
            <a:xfrm>
              <a:off x="2157120" y="1085040"/>
              <a:ext cx="560160" cy="560160"/>
            </a:xfrm>
            <a:prstGeom prst="rect">
              <a:avLst/>
            </a:prstGeom>
            <a:ln>
              <a:noFill/>
            </a:ln>
          </p:spPr>
        </p:pic>
        <p:sp>
          <p:nvSpPr>
            <p:cNvPr id="322" name="CustomShape 8"/>
            <p:cNvSpPr/>
            <p:nvPr/>
          </p:nvSpPr>
          <p:spPr>
            <a:xfrm>
              <a:off x="1342080" y="1651320"/>
              <a:ext cx="227916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CodeCommit</a:t>
              </a:r>
              <a:endParaRPr lang="en-US" sz="1200" b="0" strike="noStrike" spc="-1">
                <a:latin typeface="Arial"/>
              </a:endParaRPr>
            </a:p>
          </p:txBody>
        </p:sp>
      </p:grpSp>
      <p:sp>
        <p:nvSpPr>
          <p:cNvPr id="323" name="CustomShape 9"/>
          <p:cNvSpPr/>
          <p:nvPr/>
        </p:nvSpPr>
        <p:spPr>
          <a:xfrm>
            <a:off x="1220760" y="126000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24" name="CustomShape 10"/>
          <p:cNvSpPr/>
          <p:nvPr/>
        </p:nvSpPr>
        <p:spPr>
          <a:xfrm>
            <a:off x="3768120" y="81144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25" name="CustomShape 11"/>
          <p:cNvSpPr/>
          <p:nvPr/>
        </p:nvSpPr>
        <p:spPr>
          <a:xfrm>
            <a:off x="3599640" y="2314800"/>
            <a:ext cx="2102760" cy="222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232F3E"/>
              </a:buClr>
              <a:buFont typeface="Calibri"/>
              <a:buAutoNum type="arabicPeriod"/>
            </a:pPr>
            <a:r>
              <a:rPr lang="en-US" sz="1400" b="0" strike="noStrike" spc="-1">
                <a:solidFill>
                  <a:srgbClr val="232F3E"/>
                </a:solidFill>
                <a:latin typeface="Calibri"/>
              </a:rPr>
              <a:t>Secrets (AK/SK, etc) sniff</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Static Code Analysis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Look up Config (possibly tag-based)</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WAF rules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SG policies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ELB Security</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VPC setup</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…and more!</a:t>
            </a:r>
            <a:endParaRPr lang="en-US" sz="1400" b="0" strike="noStrike" spc="-1">
              <a:latin typeface="Arial"/>
            </a:endParaRPr>
          </a:p>
        </p:txBody>
      </p:sp>
      <p:sp>
        <p:nvSpPr>
          <p:cNvPr id="326" name="CustomShape 12"/>
          <p:cNvSpPr/>
          <p:nvPr/>
        </p:nvSpPr>
        <p:spPr>
          <a:xfrm>
            <a:off x="3765600" y="84060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2.</a:t>
            </a:r>
            <a:endParaRPr lang="en-US" sz="1600" b="0" strike="noStrike" spc="-1">
              <a:latin typeface="Arial"/>
            </a:endParaRPr>
          </a:p>
        </p:txBody>
      </p:sp>
      <p:sp>
        <p:nvSpPr>
          <p:cNvPr id="327" name="CustomShape 13"/>
          <p:cNvSpPr/>
          <p:nvPr/>
        </p:nvSpPr>
        <p:spPr>
          <a:xfrm>
            <a:off x="3304080" y="125820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28" name="CustomShape 14"/>
          <p:cNvSpPr/>
          <p:nvPr/>
        </p:nvSpPr>
        <p:spPr>
          <a:xfrm>
            <a:off x="3486240" y="1601280"/>
            <a:ext cx="2301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rPr>
              <a:t>Lambda Security</a:t>
            </a:r>
            <a:endParaRPr lang="en-US" sz="1400" b="0" strike="noStrike" spc="-1">
              <a:latin typeface="Arial"/>
            </a:endParaRPr>
          </a:p>
          <a:p>
            <a:pPr algn="ctr">
              <a:lnSpc>
                <a:spcPct val="100000"/>
              </a:lnSpc>
            </a:pPr>
            <a:r>
              <a:rPr lang="en-US" sz="1400" b="0" strike="noStrike" spc="-1">
                <a:solidFill>
                  <a:srgbClr val="000000"/>
                </a:solidFill>
                <a:latin typeface="Calibri"/>
              </a:rPr>
              <a:t>Checks</a:t>
            </a:r>
            <a:endParaRPr lang="en-US" sz="1400" b="0" strike="noStrike" spc="-1">
              <a:latin typeface="Arial"/>
            </a:endParaRPr>
          </a:p>
        </p:txBody>
      </p:sp>
      <p:pic>
        <p:nvPicPr>
          <p:cNvPr id="329" name="Graphic 42"/>
          <p:cNvPicPr/>
          <p:nvPr/>
        </p:nvPicPr>
        <p:blipFill>
          <a:blip r:embed="rId4"/>
          <a:stretch/>
        </p:blipFill>
        <p:spPr>
          <a:xfrm>
            <a:off x="4402080" y="1085040"/>
            <a:ext cx="469440" cy="469440"/>
          </a:xfrm>
          <a:prstGeom prst="rect">
            <a:avLst/>
          </a:prstGeom>
          <a:ln>
            <a:noFill/>
          </a:ln>
        </p:spPr>
      </p:pic>
      <p:sp>
        <p:nvSpPr>
          <p:cNvPr id="330" name="CustomShape 15"/>
          <p:cNvSpPr/>
          <p:nvPr/>
        </p:nvSpPr>
        <p:spPr>
          <a:xfrm>
            <a:off x="5876280" y="80532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31" name="CustomShape 16"/>
          <p:cNvSpPr/>
          <p:nvPr/>
        </p:nvSpPr>
        <p:spPr>
          <a:xfrm>
            <a:off x="5951160" y="2339640"/>
            <a:ext cx="1490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Continue Build, Test, Deploy…</a:t>
            </a:r>
            <a:endParaRPr lang="en-US" sz="1400" b="0" strike="noStrike" spc="-1">
              <a:latin typeface="Arial"/>
            </a:endParaRPr>
          </a:p>
        </p:txBody>
      </p:sp>
      <p:sp>
        <p:nvSpPr>
          <p:cNvPr id="332" name="CustomShape 17"/>
          <p:cNvSpPr/>
          <p:nvPr/>
        </p:nvSpPr>
        <p:spPr>
          <a:xfrm>
            <a:off x="5873760" y="83484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3.</a:t>
            </a:r>
            <a:endParaRPr lang="en-US" sz="1600" b="0" strike="noStrike" spc="-1">
              <a:latin typeface="Arial"/>
            </a:endParaRPr>
          </a:p>
        </p:txBody>
      </p:sp>
      <p:sp>
        <p:nvSpPr>
          <p:cNvPr id="333" name="CustomShape 18"/>
          <p:cNvSpPr/>
          <p:nvPr/>
        </p:nvSpPr>
        <p:spPr>
          <a:xfrm>
            <a:off x="5422680" y="125424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334" name="Graphic 19"/>
          <p:cNvPicPr/>
          <p:nvPr/>
        </p:nvPicPr>
        <p:blipFill>
          <a:blip r:embed="rId5"/>
          <a:stretch/>
        </p:blipFill>
        <p:spPr>
          <a:xfrm>
            <a:off x="6325560" y="1037520"/>
            <a:ext cx="607680" cy="607680"/>
          </a:xfrm>
          <a:prstGeom prst="rect">
            <a:avLst/>
          </a:prstGeom>
          <a:ln>
            <a:noFill/>
          </a:ln>
        </p:spPr>
      </p:pic>
      <p:sp>
        <p:nvSpPr>
          <p:cNvPr id="335" name="CustomShape 19"/>
          <p:cNvSpPr/>
          <p:nvPr/>
        </p:nvSpPr>
        <p:spPr>
          <a:xfrm>
            <a:off x="5509440" y="1645560"/>
            <a:ext cx="22921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CodeBuild</a:t>
            </a:r>
            <a:endParaRPr lang="en-US" sz="12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&amp; Security Hub Integration!</a:t>
            </a:r>
          </a:p>
        </p:txBody>
      </p:sp>
      <p:sp>
        <p:nvSpPr>
          <p:cNvPr id="33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Remediate </a:t>
            </a:r>
            <a:r>
              <a:rPr lang="en-US" sz="2200" b="0" u="sng" strike="noStrike" spc="-1">
                <a:solidFill>
                  <a:srgbClr val="0000FF"/>
                </a:solidFill>
                <a:uFillTx/>
                <a:latin typeface="Calibri"/>
                <a:hlinkClick r:id="rId2"/>
              </a:rPr>
              <a:t>Security Hub </a:t>
            </a:r>
            <a:r>
              <a:rPr lang="en-US" sz="2200" b="0" strike="noStrike" spc="-1">
                <a:solidFill>
                  <a:srgbClr val="000000"/>
                </a:solidFill>
                <a:latin typeface="Calibri"/>
              </a:rPr>
              <a:t>findings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Orchestration, Automation, Response </a:t>
            </a:r>
            <a:r>
              <a:rPr lang="en-US" sz="2000" b="0" u="sng" strike="noStrike" spc="-1">
                <a:solidFill>
                  <a:srgbClr val="0000FF"/>
                </a:solidFill>
                <a:uFillTx/>
                <a:latin typeface="Calibri"/>
                <a:hlinkClick r:id="rId3"/>
              </a:rPr>
              <a:t>(SOAR) Workflows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Dynamically update WAF/SG/DNS policies via </a:t>
            </a:r>
            <a:r>
              <a:rPr lang="en-US" sz="2000" b="0" u="sng" strike="noStrike" spc="-1">
                <a:solidFill>
                  <a:srgbClr val="0000FF"/>
                </a:solidFill>
                <a:uFillTx/>
                <a:latin typeface="Calibri"/>
                <a:hlinkClick r:id="rId4"/>
              </a:rPr>
              <a:t>Firewall Manager Automations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 / remediate </a:t>
            </a:r>
            <a:r>
              <a:rPr lang="en-US" sz="2000" b="0" u="sng" strike="noStrike" spc="-1">
                <a:solidFill>
                  <a:srgbClr val="0000FF"/>
                </a:solidFill>
                <a:uFillTx/>
                <a:latin typeface="Calibri"/>
                <a:hlinkClick r:id="rId5"/>
              </a:rPr>
              <a:t>Access Analyzer </a:t>
            </a:r>
            <a:r>
              <a:rPr lang="en-US" sz="2000" b="0" strike="noStrike" spc="-1">
                <a:solidFill>
                  <a:srgbClr val="000000"/>
                </a:solidFill>
                <a:latin typeface="Calibri"/>
              </a:rPr>
              <a:t>or </a:t>
            </a:r>
            <a:r>
              <a:rPr lang="en-US" sz="2000" b="0" u="sng" strike="noStrike" spc="-1">
                <a:solidFill>
                  <a:srgbClr val="0000FF"/>
                </a:solidFill>
                <a:uFillTx/>
                <a:latin typeface="Calibri"/>
                <a:hlinkClick r:id="rId6"/>
              </a:rPr>
              <a:t>CloudTrail</a:t>
            </a:r>
            <a:r>
              <a:rPr lang="en-US" sz="2000" b="0" strike="noStrike" spc="-1">
                <a:solidFill>
                  <a:srgbClr val="000000"/>
                </a:solidFill>
                <a:latin typeface="Calibri"/>
              </a:rPr>
              <a:t>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EC2 telemetry via </a:t>
            </a:r>
            <a:r>
              <a:rPr lang="en-US" sz="2000" b="0" u="sng" strike="noStrike" spc="-1">
                <a:solidFill>
                  <a:srgbClr val="0000FF"/>
                </a:solidFill>
                <a:uFillTx/>
                <a:latin typeface="Calibri"/>
                <a:hlinkClick r:id="rId7"/>
              </a:rPr>
              <a:t>Amazon Inspector</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Trusted Advisor </a:t>
            </a:r>
            <a:r>
              <a:rPr lang="en-US" sz="2000" b="0" strike="noStrike" spc="-1">
                <a:solidFill>
                  <a:srgbClr val="000000"/>
                </a:solidFill>
                <a:latin typeface="Calibri"/>
              </a:rPr>
              <a:t>recommended best practices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9"/>
              </a:rPr>
              <a:t>AWS Security Hub Automated Response and Remediation</a:t>
            </a:r>
            <a:endParaRPr lang="en-US" sz="2200" b="0" strike="noStrike" spc="-1">
              <a:solidFill>
                <a:srgbClr val="000000"/>
              </a:solidFill>
              <a:latin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GRC Automation 1</a:t>
            </a:r>
          </a:p>
        </p:txBody>
      </p:sp>
      <p:sp>
        <p:nvSpPr>
          <p:cNvPr id="339" name="TextShape 2"/>
          <p:cNvSpPr txBox="1"/>
          <p:nvPr/>
        </p:nvSpPr>
        <p:spPr>
          <a:xfrm>
            <a:off x="814680" y="814680"/>
            <a:ext cx="76309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Combine with AWS Config Rules to alert / remediate resource misconfigurations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Publicly exposed S3 resources (via Access Analyzer)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Mistakenly open SGs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Service-level logging disabled / misconfigured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dashboard compliance</a:t>
            </a:r>
          </a:p>
        </p:txBody>
      </p:sp>
      <p:pic>
        <p:nvPicPr>
          <p:cNvPr id="341" name="Picture 6"/>
          <p:cNvPicPr/>
          <p:nvPr/>
        </p:nvPicPr>
        <p:blipFill>
          <a:blip r:embed="rId2"/>
          <a:stretch/>
        </p:blipFill>
        <p:spPr>
          <a:xfrm>
            <a:off x="376920" y="550800"/>
            <a:ext cx="8068680" cy="3886920"/>
          </a:xfrm>
          <a:prstGeom prst="rect">
            <a:avLst/>
          </a:prstGeom>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GRC Automation 2</a:t>
            </a:r>
          </a:p>
        </p:txBody>
      </p:sp>
      <p:sp>
        <p:nvSpPr>
          <p:cNvPr id="3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Logfile processing or validation (CloudTrail, S3/ELB access logs, other audit logs)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EC2 instance compromise (via GuardDuty and/or Inspector)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RDP / SSH brute force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Bitcoin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Unusual activity (instance launch, remote server access,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Unauthorized, unpatched software or users on instance</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AWS Compliance Center!</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a:p>
            <a:pPr algn="ctr">
              <a:lnSpc>
                <a:spcPct val="100000"/>
              </a:lnSpc>
              <a:spcBef>
                <a:spcPts val="439"/>
              </a:spcBef>
            </a:pPr>
            <a:r>
              <a:rPr lang="en-US" sz="2200" b="0" strike="noStrike" spc="-1">
                <a:solidFill>
                  <a:srgbClr val="FF0000"/>
                </a:solidFill>
                <a:latin typeface="Calibri"/>
              </a:rPr>
              <a:t>NOTE: Make sure Lambda passes </a:t>
            </a:r>
            <a:r>
              <a:rPr lang="en-US" sz="2200" b="0" u="sng" strike="noStrike" spc="-1">
                <a:solidFill>
                  <a:srgbClr val="0000FF"/>
                </a:solidFill>
                <a:uFillTx/>
                <a:latin typeface="Calibri"/>
                <a:hlinkClick r:id="rId3"/>
              </a:rPr>
              <a:t>GRC </a:t>
            </a:r>
            <a:r>
              <a:rPr lang="en-US" sz="2200" b="0" u="sng" strike="noStrike" spc="-1">
                <a:solidFill>
                  <a:srgbClr val="0000FF"/>
                </a:solidFill>
                <a:uFillTx/>
                <a:latin typeface="Calibri"/>
                <a:hlinkClick r:id="rId3"/>
              </a:rPr>
              <a:t>requirements</a:t>
            </a:r>
            <a:r>
              <a:rPr lang="en-US" sz="2200" b="0" strike="noStrike" spc="-1">
                <a:solidFill>
                  <a:srgbClr val="FF0000"/>
                </a:solidFill>
                <a:latin typeface="Calibri"/>
              </a:rPr>
              <a:t>!</a:t>
            </a:r>
            <a:endParaRPr lang="en-US" sz="2200" b="0" strike="noStrike" spc="-1">
              <a:solidFill>
                <a:srgbClr val="000000"/>
              </a:solidFill>
              <a:latin typeface="Calibri"/>
            </a:endParaRPr>
          </a:p>
          <a:p>
            <a:endParaRPr lang="en-US" sz="2200" b="0" strike="noStrike" spc="-1">
              <a:solidFill>
                <a:srgbClr val="000000"/>
              </a:solidFill>
              <a:latin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Operations Automation</a:t>
            </a:r>
          </a:p>
        </p:txBody>
      </p:sp>
      <p:sp>
        <p:nvSpPr>
          <p:cNvPr id="34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Identify then downscale or turn off resources (EC2, </a:t>
            </a:r>
            <a:r>
              <a:rPr lang="en-US" sz="2200" b="0" u="sng" strike="noStrike" spc="-1">
                <a:solidFill>
                  <a:srgbClr val="0000FF"/>
                </a:solidFill>
                <a:uFillTx/>
                <a:latin typeface="Calibri"/>
                <a:hlinkClick r:id="rId2"/>
              </a:rPr>
              <a:t>ECR</a:t>
            </a:r>
            <a:r>
              <a:rPr lang="en-US" sz="2200" b="0" strike="noStrike" spc="-1">
                <a:solidFill>
                  <a:srgbClr val="000000"/>
                </a:solidFill>
                <a:latin typeface="Calibri"/>
              </a:rPr>
              <a:t>, Redshift, etc) when unneeded/unused</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3"/>
              </a:rPr>
              <a:t>Automate CI/CD pipelines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IoT device management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Alert, remediate operational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Resource scarcity (EC2 memory, CPU,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issues (via Security Hub)</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Event stream processing (sourced from EventBridge, Kafka, etc)</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When to Automate?</a:t>
            </a:r>
          </a:p>
        </p:txBody>
      </p:sp>
      <p:sp>
        <p:nvSpPr>
          <p:cNvPr id="34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Any time you’ve done something a 2</a:t>
            </a:r>
            <a:r>
              <a:rPr lang="en-US" sz="2200" b="0" strike="noStrike" spc="-1" baseline="30000">
                <a:solidFill>
                  <a:srgbClr val="000000"/>
                </a:solidFill>
                <a:latin typeface="Calibri"/>
              </a:rPr>
              <a:t>nd</a:t>
            </a:r>
            <a:r>
              <a:rPr lang="en-US" sz="2200" b="0" strike="noStrike" spc="-1">
                <a:solidFill>
                  <a:srgbClr val="000000"/>
                </a:solidFill>
                <a:latin typeface="Calibri"/>
              </a:rPr>
              <a:t>, 3</a:t>
            </a:r>
            <a:r>
              <a:rPr lang="en-US" sz="2200" b="0" strike="noStrike" spc="-1" baseline="30000">
                <a:solidFill>
                  <a:srgbClr val="000000"/>
                </a:solidFill>
                <a:latin typeface="Calibri"/>
              </a:rPr>
              <a:t>rd</a:t>
            </a:r>
            <a:r>
              <a:rPr lang="en-US" sz="2200" b="0" strike="noStrike" spc="-1">
                <a:solidFill>
                  <a:srgbClr val="000000"/>
                </a:solidFill>
                <a:latin typeface="Calibri"/>
              </a:rPr>
              <a:t> time.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When time criticality (GRC, security exposure, resource scarcity) is of utmost importance.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Downsizing, shutting off unneeded or unused resources.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DevOps toolchains, CI/CD pipelines.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Metrics &amp; monitoring alerts &amp; remediations. </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Tag enforcement!</a:t>
            </a: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2</a:t>
            </a:r>
          </a:p>
        </p:txBody>
      </p:sp>
      <p:sp>
        <p:nvSpPr>
          <p:cNvPr id="18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S4: Authentication &amp; Authorization (30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S5: EC2 &amp; IaaS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A3: ACTIVITY: Automating EC2 log processing and alerting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S6: Operations Automation (40mins)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A4: ACTIVITY: Automating Trusted Advisor and EventBridge alerts to update CloudWatch dashboards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349"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805680" y="0"/>
            <a:ext cx="7547760" cy="109548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2: </a:t>
            </a:r>
            <a:r>
              <a:rPr lang="en-US" sz="3600" b="0" strike="noStrike" spc="-1">
                <a:solidFill>
                  <a:srgbClr val="000000"/>
                </a:solidFill>
                <a:latin typeface="Guardian Sans Text"/>
              </a:rPr>
              <a:t>Automating tag enforcement with AWS Lambda and AWS Config</a:t>
            </a:r>
            <a:endParaRPr lang="en-US" sz="3600" b="0" strike="noStrike" spc="-1">
              <a:solidFill>
                <a:srgbClr val="000000"/>
              </a:solidFill>
              <a:latin typeface="Calibri"/>
            </a:endParaRPr>
          </a:p>
        </p:txBody>
      </p:sp>
      <p:sp>
        <p:nvSpPr>
          <p:cNvPr id="351"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Tag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Basics of AWS Config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AWS Config parameterization of tagging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AWS Config enforcement of tagging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Validation of tagging enforcement</a:t>
            </a:r>
            <a:endParaRPr lang="en-US" sz="2200" b="0" strike="noStrike" spc="-1">
              <a:solidFill>
                <a:srgbClr val="000000"/>
              </a:solidFill>
              <a:latin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353"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2</a:t>
            </a:r>
          </a:p>
        </p:txBody>
      </p:sp>
      <p:sp>
        <p:nvSpPr>
          <p:cNvPr id="35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S4: Authentication &amp; Authorization (30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S5: EC2 &amp; IaaS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A3: ACTIVITY: Automating EC2 log processing and alerting (45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S6: Operations Automation (40mins)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A4: ACTIVITY: Automating GuardDuty and EventBridge alerts to update CloudWatch dashboards (45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35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 IAM?</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months (can read a basic PD)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years (can write advanced PD)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(it’s a main function of my job)</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S4: Authentication &amp; Authorization</a:t>
            </a:r>
          </a:p>
        </p:txBody>
      </p:sp>
      <p:sp>
        <p:nvSpPr>
          <p:cNvPr id="35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IAM.</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Logging services (CloudTrail, S3 Logs, ELB Logs, CloudFront Logs, API Gateway Logs).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Utilizing STS Roles.</a:t>
            </a:r>
            <a:endParaRPr lang="en-US" sz="2200" b="0" strike="noStrike" spc="-1">
              <a:solidFill>
                <a:srgbClr val="000000"/>
              </a:solidFill>
              <a:latin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Review of IAM</a:t>
            </a:r>
          </a:p>
        </p:txBody>
      </p:sp>
      <p:grpSp>
        <p:nvGrpSpPr>
          <p:cNvPr id="361" name="Group 2"/>
          <p:cNvGrpSpPr/>
          <p:nvPr/>
        </p:nvGrpSpPr>
        <p:grpSpPr>
          <a:xfrm>
            <a:off x="3476880" y="693360"/>
            <a:ext cx="1982520" cy="1837800"/>
            <a:chOff x="3476880" y="693360"/>
            <a:chExt cx="1982520" cy="1837800"/>
          </a:xfrm>
        </p:grpSpPr>
        <p:grpSp>
          <p:nvGrpSpPr>
            <p:cNvPr id="362" name="Group 3"/>
            <p:cNvGrpSpPr/>
            <p:nvPr/>
          </p:nvGrpSpPr>
          <p:grpSpPr>
            <a:xfrm>
              <a:off x="3476880" y="693360"/>
              <a:ext cx="1982520" cy="1837800"/>
              <a:chOff x="3476880" y="693360"/>
              <a:chExt cx="1982520" cy="1837800"/>
            </a:xfrm>
          </p:grpSpPr>
          <p:sp>
            <p:nvSpPr>
              <p:cNvPr id="363" name="CustomShape 4"/>
              <p:cNvSpPr/>
              <p:nvPr/>
            </p:nvSpPr>
            <p:spPr>
              <a:xfrm>
                <a:off x="3673080" y="6933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64" name="CustomShape 5"/>
              <p:cNvSpPr/>
              <p:nvPr/>
            </p:nvSpPr>
            <p:spPr>
              <a:xfrm>
                <a:off x="3748320" y="22276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Principals</a:t>
                </a:r>
                <a:endParaRPr lang="en-US" sz="1400" b="0" strike="noStrike" spc="-1">
                  <a:latin typeface="Arial"/>
                </a:endParaRPr>
              </a:p>
            </p:txBody>
          </p:sp>
          <p:pic>
            <p:nvPicPr>
              <p:cNvPr id="365" name="Graphic 22"/>
              <p:cNvPicPr/>
              <p:nvPr/>
            </p:nvPicPr>
            <p:blipFill>
              <a:blip r:embed="rId3"/>
              <a:stretch/>
            </p:blipFill>
            <p:spPr>
              <a:xfrm>
                <a:off x="3778560" y="763560"/>
                <a:ext cx="469440" cy="469440"/>
              </a:xfrm>
              <a:prstGeom prst="rect">
                <a:avLst/>
              </a:prstGeom>
              <a:ln>
                <a:noFill/>
              </a:ln>
            </p:spPr>
          </p:pic>
          <p:sp>
            <p:nvSpPr>
              <p:cNvPr id="366" name="CustomShape 6"/>
              <p:cNvSpPr/>
              <p:nvPr/>
            </p:nvSpPr>
            <p:spPr>
              <a:xfrm>
                <a:off x="3476880" y="127692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User</a:t>
                </a:r>
                <a:endParaRPr lang="en-US" sz="1100" b="0" strike="noStrike" spc="-1">
                  <a:latin typeface="Arial"/>
                </a:endParaRPr>
              </a:p>
            </p:txBody>
          </p:sp>
          <p:pic>
            <p:nvPicPr>
              <p:cNvPr id="367" name="Graphic 15"/>
              <p:cNvPicPr/>
              <p:nvPr/>
            </p:nvPicPr>
            <p:blipFill>
              <a:blip r:embed="rId4"/>
              <a:stretch/>
            </p:blipFill>
            <p:spPr>
              <a:xfrm>
                <a:off x="4687920" y="751680"/>
                <a:ext cx="469440" cy="469440"/>
              </a:xfrm>
              <a:prstGeom prst="rect">
                <a:avLst/>
              </a:prstGeom>
              <a:ln>
                <a:noFill/>
              </a:ln>
            </p:spPr>
          </p:pic>
          <p:sp>
            <p:nvSpPr>
              <p:cNvPr id="368" name="CustomShape 7"/>
              <p:cNvSpPr/>
              <p:nvPr/>
            </p:nvSpPr>
            <p:spPr>
              <a:xfrm>
                <a:off x="4386600" y="128016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App</a:t>
                </a:r>
                <a:endParaRPr lang="en-US" sz="1100" b="0" strike="noStrike" spc="-1">
                  <a:latin typeface="Arial"/>
                </a:endParaRPr>
              </a:p>
            </p:txBody>
          </p:sp>
          <p:sp>
            <p:nvSpPr>
              <p:cNvPr id="369" name="CustomShape 8"/>
              <p:cNvSpPr/>
              <p:nvPr/>
            </p:nvSpPr>
            <p:spPr>
              <a:xfrm>
                <a:off x="3916440" y="1895040"/>
                <a:ext cx="10713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Role</a:t>
                </a:r>
                <a:endParaRPr lang="en-US" sz="1100" b="0" strike="noStrike" spc="-1">
                  <a:latin typeface="Arial"/>
                </a:endParaRPr>
              </a:p>
            </p:txBody>
          </p:sp>
        </p:grpSp>
        <p:pic>
          <p:nvPicPr>
            <p:cNvPr id="370" name="Graphic 49"/>
            <p:cNvPicPr/>
            <p:nvPr/>
          </p:nvPicPr>
          <p:blipFill>
            <a:blip r:embed="rId5"/>
            <a:stretch/>
          </p:blipFill>
          <p:spPr>
            <a:xfrm>
              <a:off x="4223880" y="1484280"/>
              <a:ext cx="456840" cy="456840"/>
            </a:xfrm>
            <a:prstGeom prst="rect">
              <a:avLst/>
            </a:prstGeom>
            <a:ln>
              <a:noFill/>
            </a:ln>
          </p:spPr>
        </p:pic>
      </p:grpSp>
      <p:grpSp>
        <p:nvGrpSpPr>
          <p:cNvPr id="371" name="Group 9"/>
          <p:cNvGrpSpPr/>
          <p:nvPr/>
        </p:nvGrpSpPr>
        <p:grpSpPr>
          <a:xfrm>
            <a:off x="5087160" y="1447920"/>
            <a:ext cx="3498120" cy="2654640"/>
            <a:chOff x="5087160" y="1447920"/>
            <a:chExt cx="3498120" cy="2654640"/>
          </a:xfrm>
        </p:grpSpPr>
        <p:grpSp>
          <p:nvGrpSpPr>
            <p:cNvPr id="372" name="Group 10"/>
            <p:cNvGrpSpPr/>
            <p:nvPr/>
          </p:nvGrpSpPr>
          <p:grpSpPr>
            <a:xfrm>
              <a:off x="6944040" y="2264760"/>
              <a:ext cx="1641240" cy="1837800"/>
              <a:chOff x="6944040" y="2264760"/>
              <a:chExt cx="1641240" cy="1837800"/>
            </a:xfrm>
          </p:grpSpPr>
          <p:sp>
            <p:nvSpPr>
              <p:cNvPr id="373" name="CustomShape 11"/>
              <p:cNvSpPr/>
              <p:nvPr/>
            </p:nvSpPr>
            <p:spPr>
              <a:xfrm>
                <a:off x="6944040" y="22647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74" name="CustomShape 12"/>
              <p:cNvSpPr/>
              <p:nvPr/>
            </p:nvSpPr>
            <p:spPr>
              <a:xfrm>
                <a:off x="7018920" y="37990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Permissions</a:t>
                </a:r>
                <a:endParaRPr lang="en-US" sz="1400" b="0" strike="noStrike" spc="-1">
                  <a:latin typeface="Arial"/>
                </a:endParaRPr>
              </a:p>
            </p:txBody>
          </p:sp>
          <p:sp>
            <p:nvSpPr>
              <p:cNvPr id="375" name="CustomShape 13"/>
              <p:cNvSpPr/>
              <p:nvPr/>
            </p:nvSpPr>
            <p:spPr>
              <a:xfrm>
                <a:off x="7012800" y="3152160"/>
                <a:ext cx="14936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Policy Document</a:t>
                </a:r>
                <a:endParaRPr lang="en-US" sz="1100" b="0" strike="noStrike" spc="-1">
                  <a:latin typeface="Arial"/>
                </a:endParaRPr>
              </a:p>
            </p:txBody>
          </p:sp>
          <p:pic>
            <p:nvPicPr>
              <p:cNvPr id="376" name="Graphic 35"/>
              <p:cNvPicPr/>
              <p:nvPr/>
            </p:nvPicPr>
            <p:blipFill>
              <a:blip r:embed="rId6"/>
              <a:stretch/>
            </p:blipFill>
            <p:spPr>
              <a:xfrm>
                <a:off x="7544880" y="2704680"/>
                <a:ext cx="456840" cy="456840"/>
              </a:xfrm>
              <a:prstGeom prst="rect">
                <a:avLst/>
              </a:prstGeom>
              <a:ln>
                <a:noFill/>
              </a:ln>
            </p:spPr>
          </p:pic>
        </p:grpSp>
        <p:sp>
          <p:nvSpPr>
            <p:cNvPr id="377" name="CustomShape 14"/>
            <p:cNvSpPr/>
            <p:nvPr/>
          </p:nvSpPr>
          <p:spPr>
            <a:xfrm rot="2166600">
              <a:off x="5058360" y="2000520"/>
              <a:ext cx="206352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rgbClr val="FFFFFF"/>
                  </a:solidFill>
                  <a:latin typeface="Calibri"/>
                </a:rPr>
                <a:t>have</a:t>
              </a:r>
              <a:endParaRPr lang="en-US" sz="1000" b="0" strike="noStrike" spc="-1">
                <a:latin typeface="Arial"/>
              </a:endParaRPr>
            </a:p>
          </p:txBody>
        </p:sp>
      </p:grpSp>
      <p:grpSp>
        <p:nvGrpSpPr>
          <p:cNvPr id="378" name="Group 15"/>
          <p:cNvGrpSpPr/>
          <p:nvPr/>
        </p:nvGrpSpPr>
        <p:grpSpPr>
          <a:xfrm>
            <a:off x="5314680" y="385560"/>
            <a:ext cx="3679560" cy="1837800"/>
            <a:chOff x="5314680" y="385560"/>
            <a:chExt cx="3679560" cy="1837800"/>
          </a:xfrm>
        </p:grpSpPr>
        <p:grpSp>
          <p:nvGrpSpPr>
            <p:cNvPr id="379" name="Group 16"/>
            <p:cNvGrpSpPr/>
            <p:nvPr/>
          </p:nvGrpSpPr>
          <p:grpSpPr>
            <a:xfrm>
              <a:off x="6630120" y="385560"/>
              <a:ext cx="2364120" cy="1837800"/>
              <a:chOff x="6630120" y="385560"/>
              <a:chExt cx="2364120" cy="1837800"/>
            </a:xfrm>
          </p:grpSpPr>
          <p:sp>
            <p:nvSpPr>
              <p:cNvPr id="380" name="CustomShape 17"/>
              <p:cNvSpPr/>
              <p:nvPr/>
            </p:nvSpPr>
            <p:spPr>
              <a:xfrm>
                <a:off x="6944040" y="3855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81" name="CustomShape 18"/>
              <p:cNvSpPr/>
              <p:nvPr/>
            </p:nvSpPr>
            <p:spPr>
              <a:xfrm>
                <a:off x="7018920" y="19198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Credentials</a:t>
                </a:r>
                <a:endParaRPr lang="en-US" sz="1400" b="0" strike="noStrike" spc="-1">
                  <a:latin typeface="Arial"/>
                </a:endParaRPr>
              </a:p>
            </p:txBody>
          </p:sp>
          <p:sp>
            <p:nvSpPr>
              <p:cNvPr id="382" name="CustomShape 19"/>
              <p:cNvSpPr/>
              <p:nvPr/>
            </p:nvSpPr>
            <p:spPr>
              <a:xfrm>
                <a:off x="6630120" y="894600"/>
                <a:ext cx="14936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AK/SK</a:t>
                </a:r>
                <a:endParaRPr lang="en-US" sz="1100" b="0" strike="noStrike" spc="-1">
                  <a:latin typeface="Arial"/>
                </a:endParaRPr>
              </a:p>
              <a:p>
                <a:pPr algn="ctr">
                  <a:lnSpc>
                    <a:spcPct val="100000"/>
                  </a:lnSpc>
                </a:pPr>
                <a:r>
                  <a:rPr lang="en-US" sz="1100" b="0" strike="noStrike" spc="-1">
                    <a:solidFill>
                      <a:srgbClr val="000000"/>
                    </a:solidFill>
                    <a:latin typeface="Arial"/>
                    <a:ea typeface="Amazon Ember"/>
                  </a:rPr>
                  <a:t>(long term)</a:t>
                </a:r>
                <a:endParaRPr lang="en-US" sz="1100" b="0" strike="noStrike" spc="-1">
                  <a:latin typeface="Arial"/>
                </a:endParaRPr>
              </a:p>
            </p:txBody>
          </p:sp>
          <p:pic>
            <p:nvPicPr>
              <p:cNvPr id="383" name="Graphic 43"/>
              <p:cNvPicPr/>
              <p:nvPr/>
            </p:nvPicPr>
            <p:blipFill>
              <a:blip r:embed="rId7"/>
              <a:stretch/>
            </p:blipFill>
            <p:spPr>
              <a:xfrm>
                <a:off x="7163640" y="443880"/>
                <a:ext cx="456840" cy="456840"/>
              </a:xfrm>
              <a:prstGeom prst="rect">
                <a:avLst/>
              </a:prstGeom>
              <a:ln>
                <a:noFill/>
              </a:ln>
            </p:spPr>
          </p:pic>
          <p:sp>
            <p:nvSpPr>
              <p:cNvPr id="384" name="CustomShape 20"/>
              <p:cNvSpPr/>
              <p:nvPr/>
            </p:nvSpPr>
            <p:spPr>
              <a:xfrm>
                <a:off x="7308720" y="894600"/>
                <a:ext cx="16855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STS</a:t>
                </a:r>
                <a:endParaRPr lang="en-US" sz="1100" b="0" strike="noStrike" spc="-1">
                  <a:latin typeface="Arial"/>
                </a:endParaRPr>
              </a:p>
              <a:p>
                <a:pPr algn="ctr">
                  <a:lnSpc>
                    <a:spcPct val="100000"/>
                  </a:lnSpc>
                </a:pPr>
                <a:r>
                  <a:rPr lang="en-US" sz="1100" b="0" strike="noStrike" spc="-1">
                    <a:solidFill>
                      <a:srgbClr val="000000"/>
                    </a:solidFill>
                    <a:latin typeface="Arial"/>
                    <a:ea typeface="Amazon Ember"/>
                  </a:rPr>
                  <a:t>(short term)</a:t>
                </a:r>
                <a:endParaRPr lang="en-US" sz="1100" b="0" strike="noStrike" spc="-1">
                  <a:latin typeface="Arial"/>
                </a:endParaRPr>
              </a:p>
            </p:txBody>
          </p:sp>
          <p:pic>
            <p:nvPicPr>
              <p:cNvPr id="385" name="Graphic 41"/>
              <p:cNvPicPr/>
              <p:nvPr/>
            </p:nvPicPr>
            <p:blipFill>
              <a:blip r:embed="rId8"/>
              <a:stretch/>
            </p:blipFill>
            <p:spPr>
              <a:xfrm>
                <a:off x="7922880" y="443880"/>
                <a:ext cx="456840" cy="456840"/>
              </a:xfrm>
              <a:prstGeom prst="rect">
                <a:avLst/>
              </a:prstGeom>
              <a:ln>
                <a:noFill/>
              </a:ln>
            </p:spPr>
          </p:pic>
        </p:grpSp>
        <p:sp>
          <p:nvSpPr>
            <p:cNvPr id="386" name="CustomShape 21"/>
            <p:cNvSpPr/>
            <p:nvPr/>
          </p:nvSpPr>
          <p:spPr>
            <a:xfrm>
              <a:off x="5314680" y="888480"/>
              <a:ext cx="170424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rgbClr val="FFFFFF"/>
                  </a:solidFill>
                  <a:latin typeface="Calibri"/>
                </a:rPr>
                <a:t>have</a:t>
              </a:r>
              <a:endParaRPr lang="en-US" sz="1000" b="0" strike="noStrike" spc="-1">
                <a:latin typeface="Arial"/>
              </a:endParaRPr>
            </a:p>
          </p:txBody>
        </p:sp>
      </p:grpSp>
      <p:sp>
        <p:nvSpPr>
          <p:cNvPr id="387" name="CustomShape 22"/>
          <p:cNvSpPr/>
          <p:nvPr/>
        </p:nvSpPr>
        <p:spPr>
          <a:xfrm>
            <a:off x="384120" y="2547360"/>
            <a:ext cx="5827320" cy="201060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Calibri"/>
              <a:buAutoNum type="arabicPeriod"/>
            </a:pPr>
            <a:r>
              <a:rPr lang="en-US" sz="1800" b="0" strike="noStrike" spc="-1">
                <a:solidFill>
                  <a:srgbClr val="000000"/>
                </a:solidFill>
                <a:latin typeface="Calibri"/>
              </a:rPr>
              <a:t>A Principal accesses a Resource (via SDK, CLI, Console or REST API)</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Credentials are validated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Permissions (both principal and/or Resource) are checked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Access is granted or denied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CloudTrail (if enabled) logs outcome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8" name="Group 1"/>
          <p:cNvGrpSpPr/>
          <p:nvPr/>
        </p:nvGrpSpPr>
        <p:grpSpPr>
          <a:xfrm>
            <a:off x="198000" y="1497960"/>
            <a:ext cx="2419200" cy="723240"/>
            <a:chOff x="198000" y="1497960"/>
            <a:chExt cx="2419200" cy="723240"/>
          </a:xfrm>
        </p:grpSpPr>
        <p:sp>
          <p:nvSpPr>
            <p:cNvPr id="389" name="CustomShape 2"/>
            <p:cNvSpPr/>
            <p:nvPr/>
          </p:nvSpPr>
          <p:spPr>
            <a:xfrm>
              <a:off x="1288800" y="1967040"/>
              <a:ext cx="1328400" cy="165960"/>
            </a:xfrm>
            <a:prstGeom prst="leftArrowCallout">
              <a:avLst>
                <a:gd name="adj1" fmla="val 25000"/>
                <a:gd name="adj2" fmla="val 25000"/>
                <a:gd name="adj3" fmla="val 25000"/>
                <a:gd name="adj4" fmla="val 6497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0" name="CustomShape 3"/>
            <p:cNvSpPr/>
            <p:nvPr/>
          </p:nvSpPr>
          <p:spPr>
            <a:xfrm>
              <a:off x="1288800" y="1497960"/>
              <a:ext cx="1328400" cy="453240"/>
            </a:xfrm>
            <a:prstGeom prst="leftArrowCallout">
              <a:avLst>
                <a:gd name="adj1" fmla="val 25000"/>
                <a:gd name="adj2" fmla="val 25000"/>
                <a:gd name="adj3" fmla="val 25000"/>
                <a:gd name="adj4" fmla="val 6497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1" name="CustomShape 4"/>
            <p:cNvSpPr/>
            <p:nvPr/>
          </p:nvSpPr>
          <p:spPr>
            <a:xfrm>
              <a:off x="201600" y="1525320"/>
              <a:ext cx="1145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REQUIRED</a:t>
              </a:r>
              <a:endParaRPr lang="en-US" sz="1800" b="0" strike="noStrike" spc="-1">
                <a:latin typeface="Arial"/>
              </a:endParaRPr>
            </a:p>
          </p:txBody>
        </p:sp>
        <p:sp>
          <p:nvSpPr>
            <p:cNvPr id="392" name="CustomShape 5"/>
            <p:cNvSpPr/>
            <p:nvPr/>
          </p:nvSpPr>
          <p:spPr>
            <a:xfrm>
              <a:off x="198000" y="1856520"/>
              <a:ext cx="1235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OPTIONAL</a:t>
              </a:r>
              <a:endParaRPr lang="en-US" sz="1800" b="0" strike="noStrike" spc="-1">
                <a:latin typeface="Arial"/>
              </a:endParaRPr>
            </a:p>
          </p:txBody>
        </p:sp>
      </p:grpSp>
      <p:sp>
        <p:nvSpPr>
          <p:cNvPr id="393" name="TextShape 6"/>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Policy Document examples</a:t>
            </a:r>
          </a:p>
        </p:txBody>
      </p:sp>
      <p:sp>
        <p:nvSpPr>
          <p:cNvPr id="394" name="TextShape 7"/>
          <p:cNvSpPr txBox="1"/>
          <p:nvPr/>
        </p:nvSpPr>
        <p:spPr>
          <a:xfrm>
            <a:off x="1499040" y="576720"/>
            <a:ext cx="4364640" cy="2892960"/>
          </a:xfrm>
          <a:prstGeom prst="rect">
            <a:avLst/>
          </a:prstGeom>
          <a:noFill/>
          <a:ln w="9360">
            <a:solidFill>
              <a:srgbClr val="000000"/>
            </a:solidFill>
            <a:miter/>
          </a:ln>
        </p:spPr>
        <p:txBody>
          <a:bodyPr lIns="0" tIns="0" rIns="0" bIns="0" anchor="ctr">
            <a:spAutoFit/>
          </a:bodyPr>
          <a:lstStyle/>
          <a:p>
            <a:pPr>
              <a:lnSpc>
                <a:spcPct val="100000"/>
              </a:lnSpc>
            </a:pP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986801"/>
                </a:solidFill>
                <a:latin typeface="Arial"/>
                <a:ea typeface="Monaco"/>
              </a:rPr>
              <a:t>"Statement"</a:t>
            </a: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"Effect"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"Allow"</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"Action"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s3</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*,dynamodb:*</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"Resource"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"Condition"</a:t>
            </a: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"DateGreaterThan"</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"aws:CurrentTime"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"2022-01-01T00:00:00Z"</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"DateLessThan"</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"aws:CurrentTime"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"2022-03-31T23:59:59Z"</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a:t>
            </a:r>
            <a:r>
              <a:rPr lang="en-US" sz="400" b="0" strike="noStrike" spc="-1">
                <a:solidFill>
                  <a:srgbClr val="000000"/>
                </a:solidFill>
                <a:latin typeface="Arial"/>
                <a:ea typeface="Monaco"/>
              </a:rPr>
              <a:t> </a:t>
            </a:r>
            <a:endParaRPr lang="en-US" sz="400" b="0" strike="noStrike" spc="-1">
              <a:solidFill>
                <a:srgbClr val="000000"/>
              </a:solidFill>
              <a:latin typeface="Calibri"/>
            </a:endParaRPr>
          </a:p>
        </p:txBody>
      </p:sp>
      <p:sp>
        <p:nvSpPr>
          <p:cNvPr id="395" name="CustomShape 8"/>
          <p:cNvSpPr/>
          <p:nvPr/>
        </p:nvSpPr>
        <p:spPr>
          <a:xfrm>
            <a:off x="1823400" y="656640"/>
            <a:ext cx="371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Allow all S3, DDB API calls for 2022 Q1</a:t>
            </a:r>
            <a:endParaRPr lang="en-US" sz="1800" b="0" strike="noStrike" spc="-1">
              <a:latin typeface="Arial"/>
            </a:endParaRPr>
          </a:p>
        </p:txBody>
      </p:sp>
      <p:grpSp>
        <p:nvGrpSpPr>
          <p:cNvPr id="396" name="Group 9"/>
          <p:cNvGrpSpPr/>
          <p:nvPr/>
        </p:nvGrpSpPr>
        <p:grpSpPr>
          <a:xfrm>
            <a:off x="3654720" y="2571840"/>
            <a:ext cx="5023440" cy="2162520"/>
            <a:chOff x="3654720" y="2571840"/>
            <a:chExt cx="5023440" cy="2162520"/>
          </a:xfrm>
        </p:grpSpPr>
        <p:sp>
          <p:nvSpPr>
            <p:cNvPr id="397" name="CustomShape 10"/>
            <p:cNvSpPr/>
            <p:nvPr/>
          </p:nvSpPr>
          <p:spPr>
            <a:xfrm>
              <a:off x="3654720" y="2906280"/>
              <a:ext cx="5023440" cy="1828080"/>
            </a:xfrm>
            <a:prstGeom prst="rect">
              <a:avLst/>
            </a:prstGeom>
            <a:solidFill>
              <a:schemeClr val="bg1"/>
            </a:solidFill>
            <a:ln w="9360">
              <a:solidFill>
                <a:schemeClr val="tx1"/>
              </a:solidFill>
              <a:miter/>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986801"/>
                  </a:solidFill>
                  <a:latin typeface="Arial"/>
                  <a:ea typeface="Monaco"/>
                </a:rPr>
                <a:t>"Statement"</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"Effect"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"Allow"</a:t>
              </a: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"Action"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ec2:AttachVolume</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ec2:DetachVolume</a:t>
              </a:r>
              <a:r>
                <a:rPr lang="en-US" sz="1000" b="0" strike="noStrike" spc="-1">
                  <a:solidFill>
                    <a:srgbClr val="0B6125"/>
                  </a:solidFill>
                  <a:latin typeface="Arial"/>
                  <a:ea typeface="Monaco"/>
                </a:rPr>
                <a:t>“],</a:t>
              </a:r>
              <a:endParaRPr lang="en-US" sz="1000" b="0" strike="noStrike" spc="-1">
                <a:latin typeface="Arial"/>
              </a:endParaRPr>
            </a:p>
            <a:p>
              <a:pPr>
                <a:lnSpc>
                  <a:spcPct val="100000"/>
                </a:lnSpc>
              </a:pPr>
              <a:r>
                <a:rPr lang="en-US" sz="1000" b="0" strike="noStrike" spc="-1">
                  <a:solidFill>
                    <a:srgbClr val="986801"/>
                  </a:solidFill>
                  <a:latin typeface="Arial"/>
                  <a:ea typeface="Monaco"/>
                </a:rPr>
                <a:t>            "Resource"</a:t>
              </a:r>
              <a:r>
                <a:rPr lang="en-US" sz="1000" b="0" strike="noStrike" spc="-1">
                  <a:solidFill>
                    <a:srgbClr val="16191F"/>
                  </a:solidFill>
                  <a:latin typeface="Arial"/>
                  <a:ea typeface="Monaco"/>
                </a:rPr>
                <a:t>: [ </a:t>
              </a:r>
              <a:r>
                <a:rPr lang="en-US" sz="1000" b="0" strike="noStrike" spc="-1">
                  <a:solidFill>
                    <a:srgbClr val="0B6125"/>
                  </a:solidFill>
                  <a:latin typeface="Arial"/>
                  <a:ea typeface="Monaco"/>
                </a:rPr>
                <a:t>"arn:aws:ec2:*:*:volume/*"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"arn:aws:ec2:*:*:instance/*"</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"Condition"</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"ArnEquals"</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"ec2:SourceInstanceARN"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"arn:aws:ec2:*:*:instance/</a:t>
              </a:r>
              <a:r>
                <a:rPr lang="en-US" sz="1000" b="0" i="1" strike="noStrike" spc="-1">
                  <a:solidFill>
                    <a:srgbClr val="F5001D"/>
                  </a:solidFill>
                  <a:latin typeface="Arial Unicode MS"/>
                  <a:ea typeface="Monaco"/>
                </a:rPr>
                <a:t>instance-id</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400" b="0" strike="noStrike" spc="-1">
                  <a:solidFill>
                    <a:srgbClr val="000000"/>
                  </a:solidFill>
                  <a:latin typeface="Arial"/>
                  <a:ea typeface="Monaco"/>
                </a:rPr>
                <a:t> </a:t>
              </a:r>
              <a:endParaRPr lang="en-US" sz="4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a:t>
              </a:r>
              <a:r>
                <a:rPr lang="en-US" sz="400" b="0" strike="noStrike" spc="-1">
                  <a:solidFill>
                    <a:srgbClr val="000000"/>
                  </a:solidFill>
                  <a:latin typeface="Arial"/>
                  <a:ea typeface="Monaco"/>
                </a:rPr>
                <a:t> </a:t>
              </a:r>
              <a:endParaRPr lang="en-US" sz="400" b="0" strike="noStrike" spc="-1">
                <a:latin typeface="Arial"/>
              </a:endParaRPr>
            </a:p>
          </p:txBody>
        </p:sp>
        <p:sp>
          <p:nvSpPr>
            <p:cNvPr id="398" name="CustomShape 11"/>
            <p:cNvSpPr/>
            <p:nvPr/>
          </p:nvSpPr>
          <p:spPr>
            <a:xfrm>
              <a:off x="3760920" y="2571840"/>
              <a:ext cx="4811040" cy="36468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Allow attach/detach of EBS volume to specific EC2</a:t>
              </a:r>
              <a:endParaRPr lang="en-US" sz="1800" b="0" strike="noStrike" spc="-1">
                <a:latin typeface="Arial"/>
              </a:endParaRPr>
            </a:p>
          </p:txBody>
        </p:sp>
      </p:grpSp>
      <p:sp>
        <p:nvSpPr>
          <p:cNvPr id="399" name="CustomShape 12"/>
          <p:cNvSpPr/>
          <p:nvPr/>
        </p:nvSpPr>
        <p:spPr>
          <a:xfrm>
            <a:off x="6336360" y="1382040"/>
            <a:ext cx="2201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2"/>
              </a:rPr>
              <a:t>AWS Policy Generator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additive="repl">
                                        <p:cTn id="7" dur="1000"/>
                                        <p:tgtEl>
                                          <p:spTgt spid="388"/>
                                        </p:tgtEl>
                                      </p:cBhvr>
                                    </p:animEffect>
                                    <p:anim calcmode="lin" valueType="num">
                                      <p:cBhvr additive="repl">
                                        <p:cTn id="8" dur="1000" fill="hold"/>
                                        <p:tgtEl>
                                          <p:spTgt spid="388"/>
                                        </p:tgtEl>
                                        <p:attrNameLst>
                                          <p:attrName>ppt_x</p:attrName>
                                        </p:attrNameLst>
                                      </p:cBhvr>
                                      <p:tavLst>
                                        <p:tav tm="0">
                                          <p:val>
                                            <p:strVal val="#ppt_x"/>
                                          </p:val>
                                        </p:tav>
                                        <p:tav tm="100000">
                                          <p:val>
                                            <p:strVal val="#ppt_x"/>
                                          </p:val>
                                        </p:tav>
                                      </p:tavLst>
                                    </p:anim>
                                    <p:anim calcmode="lin" valueType="num">
                                      <p:cBhvr additive="repl">
                                        <p:cTn id="9" dur="1000" fill="hold"/>
                                        <p:tgtEl>
                                          <p:spTgt spid="3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fill="hold" nodeType="clickEffect">
                                  <p:stCondLst>
                                    <p:cond delay="0"/>
                                  </p:stCondLst>
                                  <p:childTnLst>
                                    <p:set>
                                      <p:cBhvr>
                                        <p:cTn id="13" dur="1" fill="hold">
                                          <p:stCondLst>
                                            <p:cond delay="0"/>
                                          </p:stCondLst>
                                        </p:cTn>
                                        <p:tgtEl>
                                          <p:spTgt spid="3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3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IAM permissions for Lambda</a:t>
            </a:r>
          </a:p>
        </p:txBody>
      </p:sp>
      <p:grpSp>
        <p:nvGrpSpPr>
          <p:cNvPr id="401" name="Group 2"/>
          <p:cNvGrpSpPr/>
          <p:nvPr/>
        </p:nvGrpSpPr>
        <p:grpSpPr>
          <a:xfrm>
            <a:off x="1444320" y="1084320"/>
            <a:ext cx="1506240" cy="766080"/>
            <a:chOff x="1444320" y="1084320"/>
            <a:chExt cx="1506240" cy="766080"/>
          </a:xfrm>
        </p:grpSpPr>
        <p:sp>
          <p:nvSpPr>
            <p:cNvPr id="402" name="CustomShape 3"/>
            <p:cNvSpPr/>
            <p:nvPr/>
          </p:nvSpPr>
          <p:spPr>
            <a:xfrm>
              <a:off x="1444320" y="1592640"/>
              <a:ext cx="15062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rPr>
                <a:t>S3</a:t>
              </a:r>
              <a:endParaRPr lang="en-US" sz="1100" b="0" strike="noStrike" spc="-1">
                <a:latin typeface="Arial"/>
              </a:endParaRPr>
            </a:p>
          </p:txBody>
        </p:sp>
        <p:pic>
          <p:nvPicPr>
            <p:cNvPr id="403" name="Graphic 7"/>
            <p:cNvPicPr/>
            <p:nvPr/>
          </p:nvPicPr>
          <p:blipFill>
            <a:blip r:embed="rId3"/>
            <a:stretch/>
          </p:blipFill>
          <p:spPr>
            <a:xfrm>
              <a:off x="1962720" y="1084320"/>
              <a:ext cx="469440" cy="469440"/>
            </a:xfrm>
            <a:prstGeom prst="rect">
              <a:avLst/>
            </a:prstGeom>
            <a:ln>
              <a:noFill/>
            </a:ln>
          </p:spPr>
        </p:pic>
      </p:grpSp>
      <p:pic>
        <p:nvPicPr>
          <p:cNvPr id="404" name="Graphic 10"/>
          <p:cNvPicPr/>
          <p:nvPr/>
        </p:nvPicPr>
        <p:blipFill>
          <a:blip r:embed="rId4"/>
          <a:stretch/>
        </p:blipFill>
        <p:spPr>
          <a:xfrm>
            <a:off x="4296240" y="1495080"/>
            <a:ext cx="469440" cy="469440"/>
          </a:xfrm>
          <a:prstGeom prst="rect">
            <a:avLst/>
          </a:prstGeom>
          <a:ln>
            <a:noFill/>
          </a:ln>
        </p:spPr>
      </p:pic>
      <p:sp>
        <p:nvSpPr>
          <p:cNvPr id="405" name="CustomShape 4"/>
          <p:cNvSpPr/>
          <p:nvPr/>
        </p:nvSpPr>
        <p:spPr>
          <a:xfrm>
            <a:off x="4090320" y="20253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406" name="CustomShape 5"/>
          <p:cNvSpPr/>
          <p:nvPr/>
        </p:nvSpPr>
        <p:spPr>
          <a:xfrm>
            <a:off x="2432520" y="131940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407" name="Graphic 23"/>
          <p:cNvPicPr/>
          <p:nvPr/>
        </p:nvPicPr>
        <p:blipFill>
          <a:blip r:embed="rId5"/>
          <a:stretch/>
        </p:blipFill>
        <p:spPr>
          <a:xfrm>
            <a:off x="6618600" y="1723320"/>
            <a:ext cx="469440" cy="469440"/>
          </a:xfrm>
          <a:prstGeom prst="rect">
            <a:avLst/>
          </a:prstGeom>
          <a:ln>
            <a:noFill/>
          </a:ln>
        </p:spPr>
      </p:pic>
      <p:sp>
        <p:nvSpPr>
          <p:cNvPr id="408" name="CustomShape 6"/>
          <p:cNvSpPr/>
          <p:nvPr/>
        </p:nvSpPr>
        <p:spPr>
          <a:xfrm>
            <a:off x="6078240" y="221292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DynamoDB</a:t>
            </a:r>
            <a:endParaRPr lang="en-US" sz="1100" b="0" strike="noStrike" spc="-1">
              <a:latin typeface="Arial"/>
            </a:endParaRPr>
          </a:p>
        </p:txBody>
      </p:sp>
      <p:sp>
        <p:nvSpPr>
          <p:cNvPr id="409" name="CustomShape 7"/>
          <p:cNvSpPr/>
          <p:nvPr/>
        </p:nvSpPr>
        <p:spPr>
          <a:xfrm>
            <a:off x="4754880" y="172332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10" name="CustomShape 8"/>
          <p:cNvSpPr/>
          <p:nvPr/>
        </p:nvSpPr>
        <p:spPr>
          <a:xfrm>
            <a:off x="2376720" y="1037880"/>
            <a:ext cx="114732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Event Notifications</a:t>
            </a:r>
            <a:endParaRPr lang="en-US" sz="1000" b="0" strike="noStrike" spc="-1">
              <a:latin typeface="Arial"/>
            </a:endParaRPr>
          </a:p>
        </p:txBody>
      </p:sp>
      <p:sp>
        <p:nvSpPr>
          <p:cNvPr id="411" name="CustomShape 9"/>
          <p:cNvSpPr/>
          <p:nvPr/>
        </p:nvSpPr>
        <p:spPr>
          <a:xfrm>
            <a:off x="5587200" y="2003040"/>
            <a:ext cx="98136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DDB:PutItem(x)</a:t>
            </a:r>
            <a:endParaRPr lang="en-US" sz="1000" b="0" strike="noStrike" spc="-1">
              <a:latin typeface="Arial"/>
            </a:endParaRPr>
          </a:p>
        </p:txBody>
      </p:sp>
      <p:grpSp>
        <p:nvGrpSpPr>
          <p:cNvPr id="412" name="Group 10"/>
          <p:cNvGrpSpPr/>
          <p:nvPr/>
        </p:nvGrpSpPr>
        <p:grpSpPr>
          <a:xfrm>
            <a:off x="228240" y="1319400"/>
            <a:ext cx="4842360" cy="3399120"/>
            <a:chOff x="228240" y="1319400"/>
            <a:chExt cx="4842360" cy="3399120"/>
          </a:xfrm>
        </p:grpSpPr>
        <p:sp>
          <p:nvSpPr>
            <p:cNvPr id="413" name="CustomShape 11"/>
            <p:cNvSpPr/>
            <p:nvPr/>
          </p:nvSpPr>
          <p:spPr>
            <a:xfrm>
              <a:off x="327960" y="2003040"/>
              <a:ext cx="3736440" cy="610560"/>
            </a:xfrm>
            <a:prstGeom prst="roundRect">
              <a:avLst>
                <a:gd name="adj" fmla="val 1666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14" name="Group 12"/>
            <p:cNvGrpSpPr/>
            <p:nvPr/>
          </p:nvGrpSpPr>
          <p:grpSpPr>
            <a:xfrm>
              <a:off x="228240" y="1319400"/>
              <a:ext cx="4842360" cy="3399120"/>
              <a:chOff x="228240" y="1319400"/>
              <a:chExt cx="4842360" cy="3399120"/>
            </a:xfrm>
          </p:grpSpPr>
          <p:grpSp>
            <p:nvGrpSpPr>
              <p:cNvPr id="415" name="Group 13"/>
              <p:cNvGrpSpPr/>
              <p:nvPr/>
            </p:nvGrpSpPr>
            <p:grpSpPr>
              <a:xfrm>
                <a:off x="387360" y="1978200"/>
                <a:ext cx="3619440" cy="642600"/>
                <a:chOff x="387360" y="1978200"/>
                <a:chExt cx="3619440" cy="642600"/>
              </a:xfrm>
            </p:grpSpPr>
            <p:sp>
              <p:nvSpPr>
                <p:cNvPr id="416" name="CustomShape 14"/>
                <p:cNvSpPr/>
                <p:nvPr/>
              </p:nvSpPr>
              <p:spPr>
                <a:xfrm>
                  <a:off x="387360" y="1978200"/>
                  <a:ext cx="361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Requires Lambda </a:t>
                  </a:r>
                  <a:r>
                    <a:rPr lang="en-US" sz="1800" b="1" strike="noStrike" spc="-1">
                      <a:solidFill>
                        <a:srgbClr val="000000"/>
                      </a:solidFill>
                      <a:latin typeface="Calibri"/>
                    </a:rPr>
                    <a:t>invoke</a:t>
                  </a:r>
                  <a:r>
                    <a:rPr lang="en-US" sz="1800" b="0" strike="noStrike" spc="-1">
                      <a:solidFill>
                        <a:srgbClr val="000000"/>
                      </a:solidFill>
                      <a:latin typeface="Calibri"/>
                    </a:rPr>
                    <a:t> permissions</a:t>
                  </a:r>
                  <a:endParaRPr lang="en-US" sz="1800" b="0" strike="noStrike" spc="-1">
                    <a:latin typeface="Arial"/>
                  </a:endParaRPr>
                </a:p>
              </p:txBody>
            </p:sp>
            <p:sp>
              <p:nvSpPr>
                <p:cNvPr id="417" name="CustomShape 15"/>
                <p:cNvSpPr/>
                <p:nvPr/>
              </p:nvSpPr>
              <p:spPr>
                <a:xfrm>
                  <a:off x="595080" y="2256120"/>
                  <a:ext cx="3204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rPr>
                    <a:t>“upstream svc </a:t>
                  </a:r>
                  <a:r>
                    <a:rPr lang="en-US" sz="1800" b="1" i="1" strike="noStrike" spc="-1">
                      <a:solidFill>
                        <a:srgbClr val="000000"/>
                      </a:solidFill>
                      <a:latin typeface="Calibri"/>
                    </a:rPr>
                    <a:t>invoking</a:t>
                  </a:r>
                  <a:r>
                    <a:rPr lang="en-US" sz="1800" b="0" i="1" strike="noStrike" spc="-1">
                      <a:solidFill>
                        <a:srgbClr val="000000"/>
                      </a:solidFill>
                      <a:latin typeface="Calibri"/>
                    </a:rPr>
                    <a:t> lambda”</a:t>
                  </a:r>
                  <a:endParaRPr lang="en-US" sz="1800" b="0" strike="noStrike" spc="-1">
                    <a:latin typeface="Arial"/>
                  </a:endParaRPr>
                </a:p>
              </p:txBody>
            </p:sp>
          </p:grpSp>
          <p:sp>
            <p:nvSpPr>
              <p:cNvPr id="418" name="CustomShape 16"/>
              <p:cNvSpPr/>
              <p:nvPr/>
            </p:nvSpPr>
            <p:spPr>
              <a:xfrm>
                <a:off x="228240" y="3047040"/>
                <a:ext cx="4842360" cy="167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986801"/>
                    </a:solidFill>
                    <a:latin typeface="Courier New"/>
                  </a:rPr>
                  <a:t>"Statement"</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"Effect"</a:t>
                </a:r>
                <a:r>
                  <a:rPr lang="en-US" sz="800" b="0" strike="noStrike" spc="-1">
                    <a:solidFill>
                      <a:srgbClr val="16191F"/>
                    </a:solidFill>
                    <a:latin typeface="Courier New"/>
                  </a:rPr>
                  <a:t>: </a:t>
                </a:r>
                <a:r>
                  <a:rPr lang="en-US" sz="800" b="0" strike="noStrike" spc="-1">
                    <a:solidFill>
                      <a:srgbClr val="0B6125"/>
                    </a:solidFill>
                    <a:latin typeface="Courier New"/>
                  </a:rPr>
                  <a:t>"Allow"</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"Principal"</a:t>
                </a:r>
                <a:r>
                  <a:rPr lang="en-US" sz="800" b="0" strike="noStrike" spc="-1">
                    <a:solidFill>
                      <a:srgbClr val="16191F"/>
                    </a:solidFill>
                    <a:latin typeface="Courier New"/>
                  </a:rPr>
                  <a:t>: { </a:t>
                </a:r>
                <a:r>
                  <a:rPr lang="en-US" sz="800" b="0" strike="noStrike" spc="-1">
                    <a:solidFill>
                      <a:srgbClr val="986801"/>
                    </a:solidFill>
                    <a:latin typeface="Courier New"/>
                  </a:rPr>
                  <a:t>"Service"</a:t>
                </a:r>
                <a:r>
                  <a:rPr lang="en-US" sz="800" b="0" strike="noStrike" spc="-1">
                    <a:solidFill>
                      <a:srgbClr val="16191F"/>
                    </a:solidFill>
                    <a:latin typeface="Courier New"/>
                  </a:rPr>
                  <a:t>: </a:t>
                </a:r>
                <a:r>
                  <a:rPr lang="en-US" sz="800" b="0" strike="noStrike" spc="-1">
                    <a:solidFill>
                      <a:srgbClr val="0B6125"/>
                    </a:solidFill>
                    <a:latin typeface="Courier New"/>
                  </a:rPr>
                  <a:t>"s3.amazonaws.com"</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"Action"</a:t>
                </a:r>
                <a:r>
                  <a:rPr lang="en-US" sz="800" b="0" strike="noStrike" spc="-1">
                    <a:solidFill>
                      <a:srgbClr val="16191F"/>
                    </a:solidFill>
                    <a:latin typeface="Courier New"/>
                  </a:rPr>
                  <a:t>: </a:t>
                </a:r>
                <a:r>
                  <a:rPr lang="en-US" sz="800" b="0" strike="noStrike" spc="-1">
                    <a:solidFill>
                      <a:srgbClr val="0B6125"/>
                    </a:solidFill>
                    <a:latin typeface="Courier New"/>
                  </a:rPr>
                  <a:t>"lambda:InvokeFunction"</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"Resource"</a:t>
                </a:r>
                <a:r>
                  <a:rPr lang="en-US" sz="800" b="0" strike="noStrike" spc="-1">
                    <a:solidFill>
                      <a:srgbClr val="16191F"/>
                    </a:solidFill>
                    <a:latin typeface="Courier New"/>
                  </a:rPr>
                  <a:t>: </a:t>
                </a:r>
                <a:r>
                  <a:rPr lang="en-US" sz="800" b="0" strike="noStrike" spc="-1">
                    <a:solidFill>
                      <a:srgbClr val="0B6125"/>
                    </a:solidFill>
                    <a:latin typeface="Courier New"/>
                  </a:rPr>
                  <a:t>"arn:aws:lambda:us-east-2:123456789012:function:my-function"</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"Condition"</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"StringEquals"</a:t>
                </a:r>
                <a:r>
                  <a:rPr lang="en-US" sz="800" b="0" strike="noStrike" spc="-1">
                    <a:solidFill>
                      <a:srgbClr val="16191F"/>
                    </a:solidFill>
                    <a:latin typeface="Courier New"/>
                  </a:rPr>
                  <a:t>: { </a:t>
                </a:r>
                <a:r>
                  <a:rPr lang="en-US" sz="800" b="0" strike="noStrike" spc="-1">
                    <a:solidFill>
                      <a:srgbClr val="986801"/>
                    </a:solidFill>
                    <a:latin typeface="Courier New"/>
                  </a:rPr>
                  <a:t>"AWS:SourceAccount"</a:t>
                </a:r>
                <a:r>
                  <a:rPr lang="en-US" sz="800" b="0" strike="noStrike" spc="-1">
                    <a:solidFill>
                      <a:srgbClr val="16191F"/>
                    </a:solidFill>
                    <a:latin typeface="Courier New"/>
                  </a:rPr>
                  <a:t>: </a:t>
                </a:r>
                <a:r>
                  <a:rPr lang="en-US" sz="800" b="0" strike="noStrike" spc="-1">
                    <a:solidFill>
                      <a:srgbClr val="0B6125"/>
                    </a:solidFill>
                    <a:latin typeface="Courier New"/>
                  </a:rPr>
                  <a:t>"123456789012"</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"ArnLike"</a:t>
                </a:r>
                <a:r>
                  <a:rPr lang="en-US" sz="800" b="0" strike="noStrike" spc="-1">
                    <a:solidFill>
                      <a:srgbClr val="16191F"/>
                    </a:solidFill>
                    <a:latin typeface="Courier New"/>
                  </a:rPr>
                  <a:t>: { </a:t>
                </a:r>
                <a:r>
                  <a:rPr lang="en-US" sz="800" b="0" strike="noStrike" spc="-1">
                    <a:solidFill>
                      <a:srgbClr val="986801"/>
                    </a:solidFill>
                    <a:latin typeface="Courier New"/>
                  </a:rPr>
                  <a:t>"AWS:SourceArn"</a:t>
                </a:r>
                <a:r>
                  <a:rPr lang="en-US" sz="800" b="0" strike="noStrike" spc="-1">
                    <a:solidFill>
                      <a:srgbClr val="16191F"/>
                    </a:solidFill>
                    <a:latin typeface="Courier New"/>
                  </a:rPr>
                  <a:t>: </a:t>
                </a:r>
                <a:r>
                  <a:rPr lang="en-US" sz="800" b="0" strike="noStrike" spc="-1">
                    <a:solidFill>
                      <a:srgbClr val="0B6125"/>
                    </a:solidFill>
                    <a:latin typeface="Courier New"/>
                  </a:rPr>
                  <a:t>"arn:aws:s3:::my-bucket"</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a:t>
                </a:r>
                <a:endParaRPr lang="en-US" sz="800" b="0" strike="noStrike" spc="-1">
                  <a:latin typeface="Arial"/>
                </a:endParaRPr>
              </a:p>
            </p:txBody>
          </p:sp>
          <p:sp>
            <p:nvSpPr>
              <p:cNvPr id="419" name="CustomShape 17"/>
              <p:cNvSpPr/>
              <p:nvPr/>
            </p:nvSpPr>
            <p:spPr>
              <a:xfrm>
                <a:off x="812160" y="2757600"/>
                <a:ext cx="2919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Lambda Resource-side Policy:</a:t>
                </a:r>
                <a:endParaRPr lang="en-US" sz="1800" b="0" strike="noStrike" spc="-1">
                  <a:latin typeface="Arial"/>
                </a:endParaRPr>
              </a:p>
            </p:txBody>
          </p:sp>
          <p:sp>
            <p:nvSpPr>
              <p:cNvPr id="420" name="CustomShape 18"/>
              <p:cNvSpPr/>
              <p:nvPr/>
            </p:nvSpPr>
            <p:spPr>
              <a:xfrm>
                <a:off x="2533680" y="1319400"/>
                <a:ext cx="697680" cy="683280"/>
              </a:xfrm>
              <a:prstGeom prst="upArrow">
                <a:avLst>
                  <a:gd name="adj1" fmla="val 50000"/>
                  <a:gd name="adj2" fmla="val 50000"/>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nvGrpSpPr>
          <p:cNvPr id="421" name="Group 19"/>
          <p:cNvGrpSpPr/>
          <p:nvPr/>
        </p:nvGrpSpPr>
        <p:grpSpPr>
          <a:xfrm>
            <a:off x="4471200" y="2223720"/>
            <a:ext cx="4611240" cy="2409840"/>
            <a:chOff x="4471200" y="2223720"/>
            <a:chExt cx="4611240" cy="2409840"/>
          </a:xfrm>
        </p:grpSpPr>
        <p:sp>
          <p:nvSpPr>
            <p:cNvPr id="422" name="CustomShape 20"/>
            <p:cNvSpPr/>
            <p:nvPr/>
          </p:nvSpPr>
          <p:spPr>
            <a:xfrm>
              <a:off x="4501800" y="2538360"/>
              <a:ext cx="4580640" cy="610560"/>
            </a:xfrm>
            <a:prstGeom prst="roundRect">
              <a:avLst>
                <a:gd name="adj" fmla="val 1666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23" name="Group 21"/>
            <p:cNvGrpSpPr/>
            <p:nvPr/>
          </p:nvGrpSpPr>
          <p:grpSpPr>
            <a:xfrm>
              <a:off x="4471200" y="2223720"/>
              <a:ext cx="4599360" cy="2409840"/>
              <a:chOff x="4471200" y="2223720"/>
              <a:chExt cx="4599360" cy="2409840"/>
            </a:xfrm>
          </p:grpSpPr>
          <p:grpSp>
            <p:nvGrpSpPr>
              <p:cNvPr id="424" name="Group 22"/>
              <p:cNvGrpSpPr/>
              <p:nvPr/>
            </p:nvGrpSpPr>
            <p:grpSpPr>
              <a:xfrm>
                <a:off x="4471200" y="2490840"/>
                <a:ext cx="4599360" cy="631800"/>
                <a:chOff x="4471200" y="2490840"/>
                <a:chExt cx="4599360" cy="631800"/>
              </a:xfrm>
            </p:grpSpPr>
            <p:sp>
              <p:nvSpPr>
                <p:cNvPr id="425" name="CustomShape 23"/>
                <p:cNvSpPr/>
                <p:nvPr/>
              </p:nvSpPr>
              <p:spPr>
                <a:xfrm>
                  <a:off x="5033520" y="2490840"/>
                  <a:ext cx="31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Requires Lambda </a:t>
                  </a:r>
                  <a:r>
                    <a:rPr lang="en-US" sz="1800" b="1" strike="noStrike" spc="-1">
                      <a:solidFill>
                        <a:srgbClr val="000000"/>
                      </a:solidFill>
                      <a:latin typeface="Calibri"/>
                    </a:rPr>
                    <a:t>execution</a:t>
                  </a:r>
                  <a:r>
                    <a:rPr lang="en-US" sz="1800" b="0" strike="noStrike" spc="-1">
                      <a:solidFill>
                        <a:srgbClr val="000000"/>
                      </a:solidFill>
                      <a:latin typeface="Calibri"/>
                    </a:rPr>
                    <a:t> role</a:t>
                  </a:r>
                  <a:endParaRPr lang="en-US" sz="1800" b="0" strike="noStrike" spc="-1">
                    <a:latin typeface="Arial"/>
                  </a:endParaRPr>
                </a:p>
              </p:txBody>
            </p:sp>
            <p:sp>
              <p:nvSpPr>
                <p:cNvPr id="426" name="CustomShape 24"/>
                <p:cNvSpPr/>
                <p:nvPr/>
              </p:nvSpPr>
              <p:spPr>
                <a:xfrm>
                  <a:off x="4471200" y="2757960"/>
                  <a:ext cx="4599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rPr>
                    <a:t>“lambda </a:t>
                  </a:r>
                  <a:r>
                    <a:rPr lang="en-US" sz="1800" b="1" i="1" strike="noStrike" spc="-1">
                      <a:solidFill>
                        <a:srgbClr val="000000"/>
                      </a:solidFill>
                      <a:latin typeface="Calibri"/>
                    </a:rPr>
                    <a:t>executing</a:t>
                  </a:r>
                  <a:r>
                    <a:rPr lang="en-US" sz="1800" b="0" i="1" strike="noStrike" spc="-1">
                      <a:solidFill>
                        <a:srgbClr val="000000"/>
                      </a:solidFill>
                      <a:latin typeface="Calibri"/>
                    </a:rPr>
                    <a:t> API call on downstream svc”</a:t>
                  </a:r>
                  <a:endParaRPr lang="en-US" sz="1800" b="0" strike="noStrike" spc="-1">
                    <a:latin typeface="Arial"/>
                  </a:endParaRPr>
                </a:p>
              </p:txBody>
            </p:sp>
          </p:grpSp>
          <p:sp>
            <p:nvSpPr>
              <p:cNvPr id="427" name="CustomShape 25"/>
              <p:cNvSpPr/>
              <p:nvPr/>
            </p:nvSpPr>
            <p:spPr>
              <a:xfrm>
                <a:off x="5375160" y="3171600"/>
                <a:ext cx="354024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Roles have 2 parts:</a:t>
                </a:r>
                <a:endParaRPr lang="en-US" sz="1800" b="0" strike="noStrike" spc="-1">
                  <a:latin typeface="Arial"/>
                </a:endParaRPr>
              </a:p>
              <a:p>
                <a:pPr marL="343080" indent="-342720">
                  <a:lnSpc>
                    <a:spcPct val="100000"/>
                  </a:lnSpc>
                  <a:buClr>
                    <a:srgbClr val="000000"/>
                  </a:buClr>
                  <a:buFont typeface="StarSymbol"/>
                  <a:buAutoNum type="arabicParenR"/>
                </a:pPr>
                <a:r>
                  <a:rPr lang="en-US" sz="1800" b="0" strike="noStrike" spc="-1">
                    <a:solidFill>
                      <a:srgbClr val="000000"/>
                    </a:solidFill>
                    <a:latin typeface="Calibri"/>
                  </a:rPr>
                  <a:t>Role with PD (permission)</a:t>
                </a:r>
                <a:endParaRPr lang="en-US" sz="1800" b="0" strike="noStrike" spc="-1">
                  <a:latin typeface="Arial"/>
                </a:endParaRPr>
              </a:p>
              <a:p>
                <a:pPr marL="343080" indent="-342720">
                  <a:lnSpc>
                    <a:spcPct val="100000"/>
                  </a:lnSpc>
                  <a:buClr>
                    <a:srgbClr val="000000"/>
                  </a:buClr>
                  <a:buFont typeface="StarSymbol"/>
                  <a:buAutoNum type="arabicParenR"/>
                </a:pPr>
                <a:r>
                  <a:rPr lang="en-US" sz="1800" b="0" strike="noStrike" spc="-1">
                    <a:solidFill>
                      <a:srgbClr val="000000"/>
                    </a:solidFill>
                    <a:latin typeface="Calibri"/>
                  </a:rPr>
                  <a:t>Trust relationship to allow principal (Lambda) to assume role</a:t>
                </a:r>
                <a:endParaRPr lang="en-US" sz="1800" b="0" strike="noStrike" spc="-1">
                  <a:latin typeface="Arial"/>
                </a:endParaRPr>
              </a:p>
            </p:txBody>
          </p:sp>
          <p:sp>
            <p:nvSpPr>
              <p:cNvPr id="428" name="CustomShape 26"/>
              <p:cNvSpPr/>
              <p:nvPr/>
            </p:nvSpPr>
            <p:spPr>
              <a:xfrm>
                <a:off x="5679360" y="2223720"/>
                <a:ext cx="697680" cy="307440"/>
              </a:xfrm>
              <a:prstGeom prst="upArrow">
                <a:avLst>
                  <a:gd name="adj1" fmla="val 50000"/>
                  <a:gd name="adj2" fmla="val 50000"/>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Execution role for DDB</a:t>
            </a:r>
          </a:p>
        </p:txBody>
      </p:sp>
      <p:sp>
        <p:nvSpPr>
          <p:cNvPr id="430" name="CustomShape 2"/>
          <p:cNvSpPr/>
          <p:nvPr/>
        </p:nvSpPr>
        <p:spPr>
          <a:xfrm>
            <a:off x="482760" y="1137600"/>
            <a:ext cx="3488040" cy="32871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"Version"</a:t>
            </a:r>
            <a:r>
              <a:rPr lang="en-US" sz="1400" b="0" strike="noStrike" spc="-1">
                <a:solidFill>
                  <a:srgbClr val="16191F"/>
                </a:solidFill>
                <a:latin typeface="Courier New"/>
              </a:rPr>
              <a:t>: </a:t>
            </a:r>
            <a:r>
              <a:rPr lang="en-US" sz="1400" b="0" strike="noStrike" spc="-1">
                <a:solidFill>
                  <a:srgbClr val="0B6125"/>
                </a:solidFill>
                <a:latin typeface="Courier New"/>
              </a:rPr>
              <a:t>"2012-10-17"</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"Statement"</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"Effect"</a:t>
            </a:r>
            <a:r>
              <a:rPr lang="en-US" sz="1400" b="0" strike="noStrike" spc="-1">
                <a:solidFill>
                  <a:srgbClr val="16191F"/>
                </a:solidFill>
                <a:latin typeface="Courier New"/>
              </a:rPr>
              <a:t>: </a:t>
            </a:r>
            <a:r>
              <a:rPr lang="en-US" sz="1400" b="0" strike="noStrike" spc="-1">
                <a:solidFill>
                  <a:srgbClr val="0B6125"/>
                </a:solidFill>
                <a:latin typeface="Courier New"/>
              </a:rPr>
              <a:t>"Allow"</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"Action"</a:t>
            </a: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"dynamodb:PutItem"</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"logs:CreateLogGroup"</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"logs:CreateLogStream"</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"logs:PutLogEvents"</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"Resource"</a:t>
            </a:r>
            <a:r>
              <a:rPr lang="en-US" sz="1400" b="0" strike="noStrike" spc="-1">
                <a:solidFill>
                  <a:srgbClr val="000000"/>
                </a:solidFill>
                <a:latin typeface="Courier New"/>
              </a:rPr>
              <a:t>: </a:t>
            </a:r>
            <a:r>
              <a:rPr lang="en-US" sz="1400" b="0" strike="noStrike" spc="-1">
                <a:solidFill>
                  <a:srgbClr val="0B6125"/>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a:t>
            </a:r>
            <a:endParaRPr lang="en-US" sz="1400" b="0" strike="noStrike" spc="-1">
              <a:latin typeface="Arial"/>
            </a:endParaRPr>
          </a:p>
        </p:txBody>
      </p:sp>
      <p:sp>
        <p:nvSpPr>
          <p:cNvPr id="431" name="CustomShape 3"/>
          <p:cNvSpPr/>
          <p:nvPr/>
        </p:nvSpPr>
        <p:spPr>
          <a:xfrm>
            <a:off x="805680" y="768600"/>
            <a:ext cx="4571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rabicParenR"/>
            </a:pPr>
            <a:r>
              <a:rPr lang="en-US" sz="1800" b="0" strike="noStrike" spc="-1">
                <a:solidFill>
                  <a:srgbClr val="000000"/>
                </a:solidFill>
                <a:latin typeface="Calibri"/>
              </a:rPr>
              <a:t>Role with PD (permission)</a:t>
            </a:r>
            <a:endParaRPr lang="en-US" sz="1800" b="0" strike="noStrike" spc="-1">
              <a:latin typeface="Arial"/>
            </a:endParaRPr>
          </a:p>
        </p:txBody>
      </p:sp>
      <p:sp>
        <p:nvSpPr>
          <p:cNvPr id="432" name="CustomShape 4"/>
          <p:cNvSpPr/>
          <p:nvPr/>
        </p:nvSpPr>
        <p:spPr>
          <a:xfrm>
            <a:off x="4575240" y="768600"/>
            <a:ext cx="4571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Calibri"/>
              <a:buAutoNum type="arabicParenR" startAt="2"/>
            </a:pPr>
            <a:r>
              <a:rPr lang="en-US" sz="1800" b="0" strike="noStrike" spc="-1">
                <a:solidFill>
                  <a:srgbClr val="000000"/>
                </a:solidFill>
                <a:latin typeface="Calibri"/>
              </a:rPr>
              <a:t>Trust relationship (trust-policy.json)</a:t>
            </a:r>
            <a:endParaRPr lang="en-US" sz="1800" b="0" strike="noStrike" spc="-1">
              <a:latin typeface="Arial"/>
            </a:endParaRPr>
          </a:p>
        </p:txBody>
      </p:sp>
      <p:sp>
        <p:nvSpPr>
          <p:cNvPr id="433" name="CustomShape 5"/>
          <p:cNvSpPr/>
          <p:nvPr/>
        </p:nvSpPr>
        <p:spPr>
          <a:xfrm>
            <a:off x="4189320" y="1137600"/>
            <a:ext cx="4555080" cy="264780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"Version"</a:t>
            </a:r>
            <a:r>
              <a:rPr lang="en-US" sz="1400" b="0" strike="noStrike" spc="-1">
                <a:solidFill>
                  <a:srgbClr val="16191F"/>
                </a:solidFill>
                <a:latin typeface="Courier New"/>
              </a:rPr>
              <a:t>: </a:t>
            </a:r>
            <a:r>
              <a:rPr lang="en-US" sz="1400" b="0" strike="noStrike" spc="-1">
                <a:solidFill>
                  <a:srgbClr val="0B6125"/>
                </a:solidFill>
                <a:latin typeface="Courier New"/>
              </a:rPr>
              <a:t>"2012-10-17"</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"Statement"</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"Effect"</a:t>
            </a:r>
            <a:r>
              <a:rPr lang="en-US" sz="1400" b="0" strike="noStrike" spc="-1">
                <a:solidFill>
                  <a:srgbClr val="16191F"/>
                </a:solidFill>
                <a:latin typeface="Courier New"/>
              </a:rPr>
              <a:t>: </a:t>
            </a:r>
            <a:r>
              <a:rPr lang="en-US" sz="1400" b="0" strike="noStrike" spc="-1">
                <a:solidFill>
                  <a:srgbClr val="0B6125"/>
                </a:solidFill>
                <a:latin typeface="Courier New"/>
              </a:rPr>
              <a:t>"Allow"</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"Principal"</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"Service"</a:t>
            </a:r>
            <a:r>
              <a:rPr lang="en-US" sz="1400" b="0" strike="noStrike" spc="-1">
                <a:solidFill>
                  <a:srgbClr val="16191F"/>
                </a:solidFill>
                <a:latin typeface="Courier New"/>
              </a:rPr>
              <a:t>: </a:t>
            </a:r>
            <a:r>
              <a:rPr lang="en-US" sz="1400" b="0" strike="noStrike" spc="-1">
                <a:solidFill>
                  <a:srgbClr val="0B6125"/>
                </a:solidFill>
                <a:latin typeface="Courier New"/>
              </a:rPr>
              <a:t>"lambda.amazonaws.com“</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"Action"</a:t>
            </a:r>
            <a:r>
              <a:rPr lang="en-US" sz="1400" b="0" strike="noStrike" spc="-1">
                <a:solidFill>
                  <a:srgbClr val="16191F"/>
                </a:solidFill>
                <a:latin typeface="Courier New"/>
              </a:rPr>
              <a:t>: </a:t>
            </a:r>
            <a:r>
              <a:rPr lang="en-US" sz="1400" b="0" strike="noStrike" spc="-1">
                <a:solidFill>
                  <a:srgbClr val="0B6125"/>
                </a:solidFill>
                <a:latin typeface="Courier New"/>
              </a:rPr>
              <a:t>"sts:AssumeRole“</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a:t>
            </a:r>
            <a:endParaRPr lang="en-US" sz="1400" b="0" strike="noStrike" spc="-1">
              <a:latin typeface="Arial"/>
            </a:endParaRPr>
          </a:p>
        </p:txBody>
      </p:sp>
      <p:sp>
        <p:nvSpPr>
          <p:cNvPr id="434" name="CustomShape 6"/>
          <p:cNvSpPr/>
          <p:nvPr/>
        </p:nvSpPr>
        <p:spPr>
          <a:xfrm>
            <a:off x="4173120" y="3861720"/>
            <a:ext cx="4587840" cy="39492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000000"/>
                </a:solidFill>
                <a:latin typeface="Courier New"/>
              </a:rPr>
              <a:t>aws iam create-role --role-name lambda-ex \n</a:t>
            </a:r>
            <a:endParaRPr lang="en-US" sz="1000" b="0" strike="noStrike" spc="-1">
              <a:latin typeface="Arial"/>
            </a:endParaRPr>
          </a:p>
          <a:p>
            <a:pPr>
              <a:lnSpc>
                <a:spcPct val="100000"/>
              </a:lnSpc>
            </a:pPr>
            <a:r>
              <a:rPr lang="en-US" sz="1000" b="0" strike="noStrike" spc="-1">
                <a:solidFill>
                  <a:srgbClr val="000000"/>
                </a:solidFill>
                <a:latin typeface="Courier New"/>
              </a:rPr>
              <a:t>--assume-role-policy-document file://trust-policy.json</a:t>
            </a:r>
            <a:endParaRPr lang="en-US" sz="1000" b="0" strike="noStrike" spc="-1">
              <a:latin typeface="Arial"/>
            </a:endParaRPr>
          </a:p>
        </p:txBody>
      </p:sp>
      <p:sp>
        <p:nvSpPr>
          <p:cNvPr id="435" name="CustomShape 7"/>
          <p:cNvSpPr/>
          <p:nvPr/>
        </p:nvSpPr>
        <p:spPr>
          <a:xfrm>
            <a:off x="4173120" y="4308120"/>
            <a:ext cx="4587840" cy="6987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000000"/>
                </a:solidFill>
                <a:latin typeface="Courier New"/>
              </a:rPr>
              <a:t>aws iam attach-role-policy --role-name lambda-ex --policy-arn arn:aws:iam::aws:policy/service-role/NameOfLambdaRoleYouCreatedInStep1</a:t>
            </a:r>
            <a:endParaRPr lang="en-US" sz="10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3</a:t>
            </a:r>
          </a:p>
        </p:txBody>
      </p:sp>
      <p:sp>
        <p:nvSpPr>
          <p:cNvPr id="18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S7: Security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A5: ACTIVITY: Automated WAF rule updates via GuardDuty finding notification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S8: Governance, Regulation and Compliance (GRC) Automation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A6: ACTIVITY: Automated EC2 and S3 scanning and remediation using Inspector, Macie, and Lambda action (50 mins)Q&amp;A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Logging Services in AWS</a:t>
            </a:r>
          </a:p>
        </p:txBody>
      </p:sp>
      <p:sp>
        <p:nvSpPr>
          <p:cNvPr id="43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CloudTrail</a:t>
            </a:r>
            <a:r>
              <a:rPr lang="en-US" sz="2200" b="0" strike="noStrike" spc="-1">
                <a:solidFill>
                  <a:srgbClr val="000000"/>
                </a:solidFill>
                <a:latin typeface="Calibri"/>
              </a:rPr>
              <a:t>: Logs all GA’d service API calls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Access Logs:</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3"/>
              </a:rPr>
              <a:t>S3</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ELB (</a:t>
            </a:r>
            <a:r>
              <a:rPr lang="en-US" sz="2000" b="0" u="sng" strike="noStrike" spc="-1">
                <a:solidFill>
                  <a:srgbClr val="0000FF"/>
                </a:solidFill>
                <a:uFillTx/>
                <a:latin typeface="Calibri"/>
                <a:hlinkClick r:id="rId4"/>
              </a:rPr>
              <a:t>Application</a:t>
            </a:r>
            <a:r>
              <a:rPr lang="en-US" sz="2000" b="0" strike="noStrike" spc="-1">
                <a:solidFill>
                  <a:srgbClr val="000000"/>
                </a:solidFill>
                <a:latin typeface="Calibri"/>
              </a:rPr>
              <a:t> and </a:t>
            </a:r>
            <a:r>
              <a:rPr lang="en-US" sz="2000" b="0" u="sng" strike="noStrike" spc="-1">
                <a:solidFill>
                  <a:srgbClr val="0000FF"/>
                </a:solidFill>
                <a:uFillTx/>
                <a:latin typeface="Calibri"/>
                <a:hlinkClick r:id="rId5"/>
              </a:rPr>
              <a:t>Network</a:t>
            </a:r>
            <a:r>
              <a:rPr lang="en-US" sz="2000" b="0" strike="noStrike" spc="-1">
                <a:solidFill>
                  <a:srgbClr val="000000"/>
                </a:solidFill>
                <a:latin typeface="Calibri"/>
              </a:rPr>
              <a:t> Load Balancers only)</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6"/>
              </a:rPr>
              <a:t>CloudFront</a:t>
            </a:r>
            <a:r>
              <a:rPr lang="en-US" sz="2000" b="0" strike="noStrike" spc="-1">
                <a:solidFill>
                  <a:srgbClr val="000000"/>
                </a:solidFill>
                <a:latin typeface="Calibri"/>
              </a:rPr>
              <a:t> CDN</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7"/>
              </a:rPr>
              <a:t>API Gateway</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KMS</a:t>
            </a:r>
            <a:endParaRPr lang="en-US" sz="2000" b="0" strike="noStrike" spc="-1">
              <a:solidFill>
                <a:srgbClr val="000000"/>
              </a:solidFill>
              <a:latin typeface="Calibri"/>
            </a:endParaRPr>
          </a:p>
          <a:p>
            <a:endParaRPr lang="en-US" sz="2000" b="0" strike="noStrike" spc="-1">
              <a:solidFill>
                <a:srgbClr val="000000"/>
              </a:solidFill>
              <a:latin typeface="Calibri"/>
            </a:endParaRPr>
          </a:p>
          <a:p>
            <a:pPr marL="457200" algn="ctr">
              <a:lnSpc>
                <a:spcPct val="100000"/>
              </a:lnSpc>
              <a:spcBef>
                <a:spcPts val="400"/>
              </a:spcBef>
            </a:pPr>
            <a:r>
              <a:rPr lang="en-US" sz="2000" b="0" strike="noStrike" spc="-1">
                <a:solidFill>
                  <a:srgbClr val="FF0000"/>
                </a:solidFill>
                <a:latin typeface="Calibri"/>
              </a:rPr>
              <a:t>NOTE: ALL of these logs must be turned on!</a:t>
            </a:r>
            <a:endParaRPr lang="en-US" sz="2000" b="0" strike="noStrike" spc="-1">
              <a:solidFill>
                <a:srgbClr val="000000"/>
              </a:solidFill>
              <a:latin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STS Roles in IAM</a:t>
            </a:r>
          </a:p>
        </p:txBody>
      </p:sp>
      <p:sp>
        <p:nvSpPr>
          <p:cNvPr id="43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User-configurable (15m – 36h) </a:t>
            </a:r>
            <a:r>
              <a:rPr lang="en-US" sz="2200" b="1" strike="noStrike" spc="-1">
                <a:solidFill>
                  <a:srgbClr val="000000"/>
                </a:solidFill>
                <a:latin typeface="Calibri"/>
              </a:rPr>
              <a:t>forced expiration (temporary access ONLY)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Behind </a:t>
            </a:r>
            <a:r>
              <a:rPr lang="en-US" sz="2200" b="0" u="sng" strike="noStrike" spc="-1">
                <a:solidFill>
                  <a:srgbClr val="0000FF"/>
                </a:solidFill>
                <a:uFillTx/>
                <a:latin typeface="Calibri"/>
                <a:hlinkClick r:id="rId2"/>
              </a:rPr>
              <a:t>Federated access </a:t>
            </a:r>
            <a:r>
              <a:rPr lang="en-US" sz="2200" b="0" strike="noStrike" spc="-1">
                <a:solidFill>
                  <a:srgbClr val="000000"/>
                </a:solidFill>
                <a:latin typeface="Calibri"/>
              </a:rPr>
              <a:t>(internal users – SAML, SSO, AD/LDAP), </a:t>
            </a:r>
            <a:r>
              <a:rPr lang="en-US" sz="2200" b="0" u="sng" strike="noStrike" spc="-1">
                <a:solidFill>
                  <a:srgbClr val="0000FF"/>
                </a:solidFill>
                <a:uFillTx/>
                <a:latin typeface="Calibri"/>
                <a:hlinkClick r:id="rId3"/>
              </a:rPr>
              <a:t>Amazon Cognito </a:t>
            </a:r>
            <a:r>
              <a:rPr lang="en-US" sz="2200" b="0" strike="noStrike" spc="-1">
                <a:solidFill>
                  <a:srgbClr val="000000"/>
                </a:solidFill>
                <a:latin typeface="Calibri"/>
              </a:rPr>
              <a:t>(end users), </a:t>
            </a:r>
            <a:r>
              <a:rPr lang="en-US" sz="2200" b="0" u="sng" strike="noStrike" spc="-1">
                <a:solidFill>
                  <a:srgbClr val="0000FF"/>
                </a:solidFill>
                <a:uFillTx/>
                <a:latin typeface="Calibri"/>
                <a:hlinkClick r:id="rId4"/>
              </a:rPr>
              <a:t>Roles</a:t>
            </a:r>
            <a:r>
              <a:rPr lang="en-US" sz="2200" b="0" strike="noStrike" spc="-1">
                <a:solidFill>
                  <a:srgbClr val="000000"/>
                </a:solidFill>
                <a:latin typeface="Calibri"/>
              </a:rPr>
              <a:t> (esp EC2, ECS/EKS [svc and task], Lambda), </a:t>
            </a:r>
            <a:r>
              <a:rPr lang="en-US" sz="2200" b="0" u="sng" strike="noStrike" spc="-1">
                <a:solidFill>
                  <a:srgbClr val="0000FF"/>
                </a:solidFill>
                <a:uFillTx/>
                <a:latin typeface="Calibri"/>
                <a:hlinkClick r:id="rId5"/>
              </a:rPr>
              <a:t>S3</a:t>
            </a:r>
            <a:r>
              <a:rPr lang="en-US" sz="2200" b="0" strike="noStrike" spc="-1">
                <a:solidFill>
                  <a:srgbClr val="000000"/>
                </a:solidFill>
                <a:latin typeface="Calibri"/>
              </a:rPr>
              <a:t>/</a:t>
            </a:r>
            <a:r>
              <a:rPr lang="en-US" sz="2200" b="0" u="sng" strike="noStrike" spc="-1">
                <a:solidFill>
                  <a:srgbClr val="0000FF"/>
                </a:solidFill>
                <a:uFillTx/>
                <a:latin typeface="Calibri"/>
                <a:hlinkClick r:id="rId6"/>
              </a:rPr>
              <a:t>CloudFront</a:t>
            </a:r>
            <a:r>
              <a:rPr lang="en-US" sz="2200" b="0" strike="noStrike" spc="-1">
                <a:solidFill>
                  <a:srgbClr val="000000"/>
                </a:solidFill>
                <a:latin typeface="Calibri"/>
              </a:rPr>
              <a:t> short-term signed URLs &amp; other time-limited AWS access.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Preferred over long term AK/SK credentials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More secure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Roles need no hardcoded credentials</a:t>
            </a:r>
          </a:p>
          <a:p>
            <a:endParaRPr lang="en-US" sz="2000" b="0" strike="noStrike" spc="-1">
              <a:solidFill>
                <a:srgbClr val="000000"/>
              </a:solidFill>
              <a:latin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441"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comfortable are you with EC2?</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 can spell it </a:t>
            </a:r>
            <a:r>
              <a:rPr lang="en-US" sz="2000" b="0" strike="noStrike" spc="-1">
                <a:solidFill>
                  <a:srgbClr val="000000"/>
                </a:solidFill>
                <a:latin typeface="Wingdings"/>
              </a:rPr>
              <a:t></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Basic proficiency (basic EBS, SG, ENI, VPC config)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Advanced proficiency (advanced networking, security)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(it’s a main function of my job)</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S5: EC2 &amp; IaaS Automation</a:t>
            </a:r>
          </a:p>
        </p:txBody>
      </p:sp>
      <p:sp>
        <p:nvSpPr>
          <p:cNvPr id="4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Challenges of EC2 environment (telemetry on the instance, limitations of AWS-level visibility into server internals).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EC2-related services (VPC, Autoscaling, EBS, Systems Manager, Inspector, Secrets Manager, CloudWatch, EventBridge).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 and Autoscaling hooks.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 Lab.</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Challenges of EC2</a:t>
            </a:r>
          </a:p>
        </p:txBody>
      </p:sp>
      <p:sp>
        <p:nvSpPr>
          <p:cNvPr id="44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No native AWS API access to internals of server!</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AWS Systems Manager </a:t>
            </a:r>
            <a:r>
              <a:rPr lang="en-US" sz="2000" b="0" strike="noStrike" spc="-1">
                <a:solidFill>
                  <a:srgbClr val="000000"/>
                </a:solidFill>
                <a:latin typeface="Calibri"/>
              </a:rPr>
              <a:t>(SSM) can help.</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Limited CloudWatch visibility into internal metrics (no RAM utilization metric, for example).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Unique security concerns: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Remote access via SSH / RDP (probably biggest attack vector).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Ongoing patching (of OS, packages) required.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Need permissions to interact w/other AWS services.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It’s “true” IaaS. Wait… what’s IaaS?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IaaS -vs- PaaS -vs- SaaS</a:t>
            </a:r>
          </a:p>
        </p:txBody>
      </p:sp>
      <p:sp>
        <p:nvSpPr>
          <p:cNvPr id="447" name="CustomShape 2"/>
          <p:cNvSpPr/>
          <p:nvPr/>
        </p:nvSpPr>
        <p:spPr>
          <a:xfrm>
            <a:off x="645840" y="766800"/>
            <a:ext cx="7851600" cy="3609720"/>
          </a:xfrm>
          <a:prstGeom prst="triangle">
            <a:avLst>
              <a:gd name="adj" fmla="val 49946"/>
            </a:avLst>
          </a:prstGeom>
          <a:solidFill>
            <a:schemeClr val="bg1"/>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8" name="Line 3"/>
          <p:cNvSpPr/>
          <p:nvPr/>
        </p:nvSpPr>
        <p:spPr>
          <a:xfrm>
            <a:off x="1918080" y="3206520"/>
            <a:ext cx="5303520" cy="0"/>
          </a:xfrm>
          <a:prstGeom prst="line">
            <a:avLst/>
          </a:prstGeom>
          <a:ln>
            <a:round/>
          </a:ln>
        </p:spPr>
        <p:style>
          <a:lnRef idx="2">
            <a:schemeClr val="accent1"/>
          </a:lnRef>
          <a:fillRef idx="0">
            <a:schemeClr val="accent1"/>
          </a:fillRef>
          <a:effectRef idx="1">
            <a:schemeClr val="accent1"/>
          </a:effectRef>
          <a:fontRef idx="minor"/>
        </p:style>
      </p:sp>
      <p:sp>
        <p:nvSpPr>
          <p:cNvPr id="449" name="Line 4"/>
          <p:cNvSpPr/>
          <p:nvPr/>
        </p:nvSpPr>
        <p:spPr>
          <a:xfrm>
            <a:off x="3194280" y="2044800"/>
            <a:ext cx="2776680" cy="0"/>
          </a:xfrm>
          <a:prstGeom prst="line">
            <a:avLst/>
          </a:prstGeom>
          <a:ln>
            <a:round/>
          </a:ln>
        </p:spPr>
        <p:style>
          <a:lnRef idx="2">
            <a:schemeClr val="accent1"/>
          </a:lnRef>
          <a:fillRef idx="0">
            <a:schemeClr val="accent1"/>
          </a:fillRef>
          <a:effectRef idx="1">
            <a:schemeClr val="accent1"/>
          </a:effectRef>
          <a:fontRef idx="minor"/>
        </p:style>
      </p:sp>
      <p:sp>
        <p:nvSpPr>
          <p:cNvPr id="450" name="CustomShape 5"/>
          <p:cNvSpPr/>
          <p:nvPr/>
        </p:nvSpPr>
        <p:spPr>
          <a:xfrm>
            <a:off x="1777680" y="3206880"/>
            <a:ext cx="5000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Infrastructure aaS – 95% of what AWS offers is this!</a:t>
            </a:r>
            <a:endParaRPr lang="en-US" sz="1800" b="0" strike="noStrike" spc="-1">
              <a:latin typeface="Arial"/>
            </a:endParaRPr>
          </a:p>
        </p:txBody>
      </p:sp>
      <p:sp>
        <p:nvSpPr>
          <p:cNvPr id="451" name="CustomShape 6"/>
          <p:cNvSpPr/>
          <p:nvPr/>
        </p:nvSpPr>
        <p:spPr>
          <a:xfrm>
            <a:off x="2969640" y="2064960"/>
            <a:ext cx="2926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Platform aaS – GCP &amp; Azure started here</a:t>
            </a:r>
            <a:endParaRPr lang="en-US" sz="1800" b="0" strike="noStrike" spc="-1">
              <a:latin typeface="Arial"/>
            </a:endParaRPr>
          </a:p>
        </p:txBody>
      </p:sp>
      <p:sp>
        <p:nvSpPr>
          <p:cNvPr id="452" name="CustomShape 7"/>
          <p:cNvSpPr/>
          <p:nvPr/>
        </p:nvSpPr>
        <p:spPr>
          <a:xfrm>
            <a:off x="1089720" y="637200"/>
            <a:ext cx="3180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Software aaS – think Office 365, Salesforce G’Apps…</a:t>
            </a:r>
            <a:endParaRPr lang="en-US" sz="1800" b="0" strike="noStrike" spc="-1">
              <a:latin typeface="Arial"/>
            </a:endParaRPr>
          </a:p>
        </p:txBody>
      </p:sp>
      <p:sp>
        <p:nvSpPr>
          <p:cNvPr id="453" name="CustomShape 8"/>
          <p:cNvSpPr/>
          <p:nvPr/>
        </p:nvSpPr>
        <p:spPr>
          <a:xfrm>
            <a:off x="1769040" y="3440880"/>
            <a:ext cx="52408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rPr>
              <a:t>“lego building blocks” --  You gotta know intricacies of each piece</a:t>
            </a:r>
            <a:endParaRPr lang="en-US" sz="1400" b="0" strike="noStrike" spc="-1">
              <a:latin typeface="Arial"/>
            </a:endParaRPr>
          </a:p>
          <a:p>
            <a:pPr>
              <a:lnSpc>
                <a:spcPct val="100000"/>
              </a:lnSpc>
            </a:pPr>
            <a:r>
              <a:rPr lang="en-US" sz="1400" b="0" strike="noStrike" spc="-1">
                <a:solidFill>
                  <a:srgbClr val="000000"/>
                </a:solidFill>
                <a:latin typeface="Calibri"/>
              </a:rPr>
              <a:t>But some folks say only “VMs” </a:t>
            </a:r>
            <a:r>
              <a:rPr lang="en-US" sz="1400" b="1" strike="noStrike" spc="-1">
                <a:solidFill>
                  <a:srgbClr val="000000"/>
                </a:solidFill>
                <a:latin typeface="Calibri"/>
              </a:rPr>
              <a:t>(AWS: EC2)</a:t>
            </a:r>
            <a:r>
              <a:rPr lang="en-US" sz="1400" b="0" strike="noStrike" spc="-1">
                <a:solidFill>
                  <a:srgbClr val="000000"/>
                </a:solidFill>
                <a:latin typeface="Calibri"/>
              </a:rPr>
              <a:t> are IaaS… I disagree, BTW…</a:t>
            </a:r>
            <a:endParaRPr lang="en-US" sz="1400" b="0" strike="noStrike" spc="-1">
              <a:latin typeface="Arial"/>
            </a:endParaRPr>
          </a:p>
        </p:txBody>
      </p:sp>
      <p:sp>
        <p:nvSpPr>
          <p:cNvPr id="454" name="CustomShape 9"/>
          <p:cNvSpPr/>
          <p:nvPr/>
        </p:nvSpPr>
        <p:spPr>
          <a:xfrm>
            <a:off x="2947320" y="2594160"/>
            <a:ext cx="38098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rPr>
              <a:t>“Point and click </a:t>
            </a:r>
            <a:r>
              <a:rPr lang="en-US" sz="1400" b="1" strike="noStrike" spc="-1">
                <a:solidFill>
                  <a:srgbClr val="000000"/>
                </a:solidFill>
                <a:latin typeface="Calibri"/>
              </a:rPr>
              <a:t>custom app </a:t>
            </a:r>
            <a:r>
              <a:rPr lang="en-US" sz="1400" b="0" strike="noStrike" spc="-1">
                <a:solidFill>
                  <a:srgbClr val="000000"/>
                </a:solidFill>
                <a:latin typeface="Calibri"/>
              </a:rPr>
              <a:t>deployment &amp; mgmt”</a:t>
            </a:r>
            <a:endParaRPr lang="en-US" sz="1400" b="0" strike="noStrike" spc="-1">
              <a:latin typeface="Arial"/>
            </a:endParaRPr>
          </a:p>
          <a:p>
            <a:pPr>
              <a:lnSpc>
                <a:spcPct val="100000"/>
              </a:lnSpc>
            </a:pPr>
            <a:r>
              <a:rPr lang="en-US" sz="1400" b="1" strike="noStrike" spc="-1">
                <a:solidFill>
                  <a:srgbClr val="000000"/>
                </a:solidFill>
                <a:latin typeface="Calibri"/>
              </a:rPr>
              <a:t>AWS: Elastic Beanstalk</a:t>
            </a:r>
            <a:endParaRPr lang="en-US" sz="1400" b="0" strike="noStrike" spc="-1">
              <a:latin typeface="Arial"/>
            </a:endParaRPr>
          </a:p>
        </p:txBody>
      </p:sp>
      <p:sp>
        <p:nvSpPr>
          <p:cNvPr id="455" name="CustomShape 10"/>
          <p:cNvSpPr/>
          <p:nvPr/>
        </p:nvSpPr>
        <p:spPr>
          <a:xfrm>
            <a:off x="1089720" y="1202040"/>
            <a:ext cx="20282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Calibri"/>
              </a:rPr>
              <a:t>“non-tecchies point and click to configure app”</a:t>
            </a:r>
            <a:endParaRPr lang="en-US" sz="1400" b="0" strike="noStrike" spc="-1">
              <a:latin typeface="Arial"/>
            </a:endParaRPr>
          </a:p>
          <a:p>
            <a:pPr>
              <a:lnSpc>
                <a:spcPct val="100000"/>
              </a:lnSpc>
            </a:pPr>
            <a:r>
              <a:rPr lang="en-US" sz="1400" b="1" strike="noStrike" spc="-1">
                <a:solidFill>
                  <a:srgbClr val="000000"/>
                </a:solidFill>
                <a:latin typeface="Calibri"/>
              </a:rPr>
              <a:t>AWS Web Console!</a:t>
            </a:r>
            <a:endParaRPr lang="en-US" sz="1400" b="0" strike="noStrike" spc="-1">
              <a:latin typeface="Arial"/>
            </a:endParaRPr>
          </a:p>
        </p:txBody>
      </p:sp>
      <p:sp>
        <p:nvSpPr>
          <p:cNvPr id="456" name="CustomShape 11"/>
          <p:cNvSpPr/>
          <p:nvPr/>
        </p:nvSpPr>
        <p:spPr>
          <a:xfrm>
            <a:off x="77040" y="766800"/>
            <a:ext cx="837000" cy="3609720"/>
          </a:xfrm>
          <a:prstGeom prst="upDown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rot="16200000" vert="vert270" lIns="90000" tIns="45000" rIns="90000" bIns="45000" anchor="ctr">
            <a:noAutofit/>
          </a:bodyPr>
          <a:lstStyle/>
          <a:p>
            <a:pPr algn="ctr">
              <a:lnSpc>
                <a:spcPct val="100000"/>
              </a:lnSpc>
            </a:pPr>
            <a:r>
              <a:rPr lang="en-US" sz="1800" b="0" strike="noStrike" spc="-1">
                <a:solidFill>
                  <a:srgbClr val="FFFFFF"/>
                </a:solidFill>
                <a:latin typeface="Calibri"/>
              </a:rPr>
              <a:t>Control                       Convenience</a:t>
            </a:r>
            <a:endParaRPr lang="en-US" sz="1800" b="0" strike="noStrike" spc="-1">
              <a:latin typeface="Arial"/>
            </a:endParaRPr>
          </a:p>
        </p:txBody>
      </p:sp>
      <p:pic>
        <p:nvPicPr>
          <p:cNvPr id="457" name="Picture 4"/>
          <p:cNvPicPr/>
          <p:nvPr/>
        </p:nvPicPr>
        <p:blipFill>
          <a:blip r:embed="rId2"/>
          <a:stretch/>
        </p:blipFill>
        <p:spPr>
          <a:xfrm>
            <a:off x="7011000" y="614520"/>
            <a:ext cx="2005920" cy="1958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3"/>
                                        </p:tgtEl>
                                        <p:attrNameLst>
                                          <p:attrName>style.visibility</p:attrName>
                                        </p:attrNameLst>
                                      </p:cBhvr>
                                      <p:to>
                                        <p:strVal val="visible"/>
                                      </p:to>
                                    </p:set>
                                    <p:anim calcmode="lin" valueType="num">
                                      <p:cBhvr additive="repl">
                                        <p:cTn id="19" dur="500" fill="hold"/>
                                        <p:tgtEl>
                                          <p:spTgt spid="453"/>
                                        </p:tgtEl>
                                        <p:attrNameLst>
                                          <p:attrName>ppt_x</p:attrName>
                                        </p:attrNameLst>
                                      </p:cBhvr>
                                      <p:tavLst>
                                        <p:tav tm="0">
                                          <p:val>
                                            <p:strVal val="#ppt_x"/>
                                          </p:val>
                                        </p:tav>
                                        <p:tav tm="100000">
                                          <p:val>
                                            <p:strVal val="#ppt_x"/>
                                          </p:val>
                                        </p:tav>
                                      </p:tavLst>
                                    </p:anim>
                                    <p:anim calcmode="lin" valueType="num">
                                      <p:cBhvr additive="repl">
                                        <p:cTn id="20" dur="500" fill="hold"/>
                                        <p:tgtEl>
                                          <p:spTgt spid="4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4"/>
                                        </p:tgtEl>
                                        <p:attrNameLst>
                                          <p:attrName>style.visibility</p:attrName>
                                        </p:attrNameLst>
                                      </p:cBhvr>
                                      <p:to>
                                        <p:strVal val="visible"/>
                                      </p:to>
                                    </p:set>
                                    <p:anim calcmode="lin" valueType="num">
                                      <p:cBhvr additive="repl">
                                        <p:cTn id="25" dur="500" fill="hold"/>
                                        <p:tgtEl>
                                          <p:spTgt spid="454"/>
                                        </p:tgtEl>
                                        <p:attrNameLst>
                                          <p:attrName>ppt_x</p:attrName>
                                        </p:attrNameLst>
                                      </p:cBhvr>
                                      <p:tavLst>
                                        <p:tav tm="0">
                                          <p:val>
                                            <p:strVal val="#ppt_x"/>
                                          </p:val>
                                        </p:tav>
                                        <p:tav tm="100000">
                                          <p:val>
                                            <p:strVal val="#ppt_x"/>
                                          </p:val>
                                        </p:tav>
                                      </p:tavLst>
                                    </p:anim>
                                    <p:anim calcmode="lin" valueType="num">
                                      <p:cBhvr additive="repl">
                                        <p:cTn id="26" dur="500" fill="hold"/>
                                        <p:tgtEl>
                                          <p:spTgt spid="4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5"/>
                                        </p:tgtEl>
                                        <p:attrNameLst>
                                          <p:attrName>style.visibility</p:attrName>
                                        </p:attrNameLst>
                                      </p:cBhvr>
                                      <p:to>
                                        <p:strVal val="visible"/>
                                      </p:to>
                                    </p:set>
                                    <p:anim calcmode="lin" valueType="num">
                                      <p:cBhvr additive="repl">
                                        <p:cTn id="31" dur="500" fill="hold"/>
                                        <p:tgtEl>
                                          <p:spTgt spid="455"/>
                                        </p:tgtEl>
                                        <p:attrNameLst>
                                          <p:attrName>ppt_x</p:attrName>
                                        </p:attrNameLst>
                                      </p:cBhvr>
                                      <p:tavLst>
                                        <p:tav tm="0">
                                          <p:val>
                                            <p:strVal val="#ppt_x"/>
                                          </p:val>
                                        </p:tav>
                                        <p:tav tm="100000">
                                          <p:val>
                                            <p:strVal val="#ppt_x"/>
                                          </p:val>
                                        </p:tav>
                                      </p:tavLst>
                                    </p:anim>
                                    <p:anim calcmode="lin" valueType="num">
                                      <p:cBhvr additive="repl">
                                        <p:cTn id="32" dur="500" fill="hold"/>
                                        <p:tgtEl>
                                          <p:spTgt spid="4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6"/>
                                        </p:tgtEl>
                                        <p:attrNameLst>
                                          <p:attrName>style.visibility</p:attrName>
                                        </p:attrNameLst>
                                      </p:cBhvr>
                                      <p:to>
                                        <p:strVal val="visible"/>
                                      </p:to>
                                    </p:set>
                                    <p:anim calcmode="lin" valueType="num">
                                      <p:cBhvr additive="repl">
                                        <p:cTn id="37" dur="500" fill="hold"/>
                                        <p:tgtEl>
                                          <p:spTgt spid="456"/>
                                        </p:tgtEl>
                                        <p:attrNameLst>
                                          <p:attrName>ppt_x</p:attrName>
                                        </p:attrNameLst>
                                      </p:cBhvr>
                                      <p:tavLst>
                                        <p:tav tm="0">
                                          <p:val>
                                            <p:strVal val="#ppt_x"/>
                                          </p:val>
                                        </p:tav>
                                        <p:tav tm="100000">
                                          <p:val>
                                            <p:strVal val="#ppt_x"/>
                                          </p:val>
                                        </p:tav>
                                      </p:tavLst>
                                    </p:anim>
                                    <p:anim calcmode="lin" valueType="num">
                                      <p:cBhvr additive="repl">
                                        <p:cTn id="38" dur="500" fill="hold"/>
                                        <p:tgtEl>
                                          <p:spTgt spid="4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Internals</a:t>
            </a:r>
          </a:p>
        </p:txBody>
      </p:sp>
      <p:sp>
        <p:nvSpPr>
          <p:cNvPr id="459" name="CustomShape 2"/>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60" name="CustomShape 3"/>
          <p:cNvSpPr/>
          <p:nvPr/>
        </p:nvSpPr>
        <p:spPr>
          <a:xfrm>
            <a:off x="3643560" y="2661480"/>
            <a:ext cx="2053800" cy="14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a:p>
            <a:pPr algn="ctr">
              <a:lnSpc>
                <a:spcPct val="100000"/>
              </a:lnSpc>
            </a:pP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H/W ½ (instance type)</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S/W ½ (Amazon Machine Image) or “AMI”</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May have local (ephemeral) disk</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At least one NIC card (ENI)</a:t>
            </a:r>
            <a:endParaRPr lang="en-US" sz="1100" b="0" strike="noStrike" spc="-1">
              <a:latin typeface="Arial"/>
            </a:endParaRPr>
          </a:p>
        </p:txBody>
      </p:sp>
      <p:pic>
        <p:nvPicPr>
          <p:cNvPr id="461" name="Graphic 18"/>
          <p:cNvPicPr/>
          <p:nvPr/>
        </p:nvPicPr>
        <p:blipFill>
          <a:blip r:embed="rId2"/>
          <a:stretch/>
        </p:blipFill>
        <p:spPr>
          <a:xfrm>
            <a:off x="3852360" y="1209240"/>
            <a:ext cx="1623600" cy="1452240"/>
          </a:xfrm>
          <a:prstGeom prst="rect">
            <a:avLst/>
          </a:prstGeom>
          <a:ln>
            <a:noFill/>
          </a:ln>
        </p:spPr>
      </p:pic>
      <p:sp>
        <p:nvSpPr>
          <p:cNvPr id="462" name="CustomShape 4"/>
          <p:cNvSpPr/>
          <p:nvPr/>
        </p:nvSpPr>
        <p:spPr>
          <a:xfrm>
            <a:off x="6846480" y="2661480"/>
            <a:ext cx="11412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EBS Volume</a:t>
            </a:r>
            <a:endParaRPr lang="en-US" sz="1100" b="0" strike="noStrike" spc="-1">
              <a:latin typeface="Arial"/>
            </a:endParaRPr>
          </a:p>
        </p:txBody>
      </p:sp>
      <p:pic>
        <p:nvPicPr>
          <p:cNvPr id="463" name="Graphic 16"/>
          <p:cNvPicPr/>
          <p:nvPr/>
        </p:nvPicPr>
        <p:blipFill>
          <a:blip r:embed="rId3"/>
          <a:stretch/>
        </p:blipFill>
        <p:spPr>
          <a:xfrm>
            <a:off x="7196400" y="2204280"/>
            <a:ext cx="456840" cy="456840"/>
          </a:xfrm>
          <a:prstGeom prst="rect">
            <a:avLst/>
          </a:prstGeom>
          <a:ln>
            <a:noFill/>
          </a:ln>
        </p:spPr>
      </p:pic>
      <p:pic>
        <p:nvPicPr>
          <p:cNvPr id="464" name="Graphic 42"/>
          <p:cNvPicPr/>
          <p:nvPr/>
        </p:nvPicPr>
        <p:blipFill>
          <a:blip r:embed="rId4"/>
          <a:stretch/>
        </p:blipFill>
        <p:spPr>
          <a:xfrm>
            <a:off x="7196400" y="3198600"/>
            <a:ext cx="456840" cy="456840"/>
          </a:xfrm>
          <a:prstGeom prst="rect">
            <a:avLst/>
          </a:prstGeom>
          <a:ln>
            <a:noFill/>
          </a:ln>
        </p:spPr>
      </p:pic>
      <p:sp>
        <p:nvSpPr>
          <p:cNvPr id="465" name="CustomShape 5"/>
          <p:cNvSpPr/>
          <p:nvPr/>
        </p:nvSpPr>
        <p:spPr>
          <a:xfrm>
            <a:off x="6934680" y="3677040"/>
            <a:ext cx="987120" cy="42516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spAutoFit/>
          </a:bodyPr>
          <a:lstStyle/>
          <a:p>
            <a:pPr algn="ctr">
              <a:lnSpc>
                <a:spcPct val="100000"/>
              </a:lnSpc>
            </a:pPr>
            <a:r>
              <a:rPr lang="en-US" sz="1100" b="0" strike="noStrike" spc="-1">
                <a:solidFill>
                  <a:srgbClr val="000000"/>
                </a:solidFill>
                <a:latin typeface="Arial"/>
                <a:ea typeface="Amazon Ember"/>
              </a:rPr>
              <a:t>Elastic IP address</a:t>
            </a:r>
            <a:endParaRPr lang="en-US" sz="1100" b="0" strike="noStrike" spc="-1">
              <a:latin typeface="Arial"/>
            </a:endParaRPr>
          </a:p>
        </p:txBody>
      </p:sp>
      <p:sp>
        <p:nvSpPr>
          <p:cNvPr id="466" name="CustomShape 6"/>
          <p:cNvSpPr/>
          <p:nvPr/>
        </p:nvSpPr>
        <p:spPr>
          <a:xfrm>
            <a:off x="802080" y="2663280"/>
            <a:ext cx="13424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Elastic network interface</a:t>
            </a:r>
            <a:endParaRPr lang="en-US" sz="1100" b="0" strike="noStrike" spc="-1">
              <a:latin typeface="Arial"/>
            </a:endParaRPr>
          </a:p>
        </p:txBody>
      </p:sp>
      <p:pic>
        <p:nvPicPr>
          <p:cNvPr id="467" name="Graphic 37"/>
          <p:cNvPicPr/>
          <p:nvPr/>
        </p:nvPicPr>
        <p:blipFill>
          <a:blip r:embed="rId5"/>
          <a:stretch/>
        </p:blipFill>
        <p:spPr>
          <a:xfrm>
            <a:off x="1243440" y="2204280"/>
            <a:ext cx="456840" cy="456840"/>
          </a:xfrm>
          <a:prstGeom prst="rect">
            <a:avLst/>
          </a:prstGeom>
          <a:ln>
            <a:noFill/>
          </a:ln>
        </p:spPr>
      </p:pic>
      <p:sp>
        <p:nvSpPr>
          <p:cNvPr id="468" name="CustomShape 7"/>
          <p:cNvSpPr/>
          <p:nvPr/>
        </p:nvSpPr>
        <p:spPr>
          <a:xfrm>
            <a:off x="3773160" y="678240"/>
            <a:ext cx="1765080" cy="2247840"/>
          </a:xfrm>
          <a:prstGeom prst="rect">
            <a:avLst/>
          </a:prstGeom>
          <a:noFill/>
          <a:ln w="12600">
            <a:solidFill>
              <a:srgbClr val="DF3312"/>
            </a:solidFill>
            <a:round/>
          </a:ln>
        </p:spPr>
        <p:style>
          <a:lnRef idx="2">
            <a:schemeClr val="accent1">
              <a:shade val="50000"/>
            </a:schemeClr>
          </a:lnRef>
          <a:fillRef idx="1">
            <a:schemeClr val="accent1"/>
          </a:fillRef>
          <a:effectRef idx="0">
            <a:schemeClr val="accent1"/>
          </a:effectRef>
          <a:fontRef idx="minor"/>
        </p:style>
        <p:txBody>
          <a:bodyPr lIns="90000" tIns="91440" rIns="90000" bIns="45000" anchorCtr="1">
            <a:noAutofit/>
          </a:bodyPr>
          <a:lstStyle/>
          <a:p>
            <a:pPr algn="ctr">
              <a:lnSpc>
                <a:spcPct val="100000"/>
              </a:lnSpc>
            </a:pPr>
            <a:r>
              <a:rPr lang="en-US" sz="1200" b="0" strike="noStrike" spc="-1">
                <a:solidFill>
                  <a:srgbClr val="DF3312"/>
                </a:solidFill>
                <a:latin typeface="Arial"/>
              </a:rPr>
              <a:t>Security group</a:t>
            </a:r>
            <a:endParaRPr lang="en-US" sz="1200" b="0" strike="noStrike" spc="-1">
              <a:latin typeface="Arial"/>
            </a:endParaRPr>
          </a:p>
          <a:p>
            <a:pPr algn="ctr">
              <a:lnSpc>
                <a:spcPct val="100000"/>
              </a:lnSpc>
            </a:pPr>
            <a:r>
              <a:rPr lang="en-US" sz="1200" b="0" strike="noStrike" spc="-1">
                <a:solidFill>
                  <a:srgbClr val="DF3312"/>
                </a:solidFill>
                <a:latin typeface="Arial"/>
              </a:rPr>
              <a:t>“point &amp; click firewall”</a:t>
            </a:r>
            <a:endParaRPr lang="en-US" sz="1200" b="0" strike="noStrike" spc="-1">
              <a:latin typeface="Arial"/>
            </a:endParaRPr>
          </a:p>
        </p:txBody>
      </p:sp>
      <p:pic>
        <p:nvPicPr>
          <p:cNvPr id="469" name="Graphic 17"/>
          <p:cNvPicPr/>
          <p:nvPr/>
        </p:nvPicPr>
        <p:blipFill>
          <a:blip r:embed="rId6"/>
          <a:stretch/>
        </p:blipFill>
        <p:spPr>
          <a:xfrm>
            <a:off x="7196400" y="924480"/>
            <a:ext cx="568800" cy="568800"/>
          </a:xfrm>
          <a:prstGeom prst="rect">
            <a:avLst/>
          </a:prstGeom>
          <a:ln>
            <a:noFill/>
          </a:ln>
        </p:spPr>
      </p:pic>
      <p:sp>
        <p:nvSpPr>
          <p:cNvPr id="470" name="CustomShape 8"/>
          <p:cNvSpPr/>
          <p:nvPr/>
        </p:nvSpPr>
        <p:spPr>
          <a:xfrm>
            <a:off x="6667560" y="1563480"/>
            <a:ext cx="16754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CloudWatch</a:t>
            </a:r>
            <a:endParaRPr lang="en-US" sz="1200" b="0" strike="noStrike" spc="-1">
              <a:latin typeface="Arial"/>
            </a:endParaRPr>
          </a:p>
        </p:txBody>
      </p:sp>
      <p:sp>
        <p:nvSpPr>
          <p:cNvPr id="471" name="CustomShape 9"/>
          <p:cNvSpPr/>
          <p:nvPr/>
        </p:nvSpPr>
        <p:spPr>
          <a:xfrm flipV="1">
            <a:off x="5223600" y="1208160"/>
            <a:ext cx="1972440" cy="4014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10"/>
          <p:cNvSpPr/>
          <p:nvPr/>
        </p:nvSpPr>
        <p:spPr>
          <a:xfrm>
            <a:off x="4112640" y="1426320"/>
            <a:ext cx="1103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CW Agent</a:t>
            </a:r>
            <a:endParaRPr lang="en-US" sz="1800" b="0" strike="noStrike" spc="-1">
              <a:latin typeface="Arial"/>
            </a:endParaRPr>
          </a:p>
        </p:txBody>
      </p:sp>
      <p:sp>
        <p:nvSpPr>
          <p:cNvPr id="473" name="CustomShape 11"/>
          <p:cNvSpPr/>
          <p:nvPr/>
        </p:nvSpPr>
        <p:spPr>
          <a:xfrm>
            <a:off x="4103640" y="1700280"/>
            <a:ext cx="118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SSM Agent</a:t>
            </a:r>
            <a:endParaRPr lang="en-US" sz="1800" b="0" strike="noStrike" spc="-1">
              <a:latin typeface="Arial"/>
            </a:endParaRPr>
          </a:p>
        </p:txBody>
      </p:sp>
      <p:pic>
        <p:nvPicPr>
          <p:cNvPr id="474" name="Graphic 15"/>
          <p:cNvPicPr/>
          <p:nvPr/>
        </p:nvPicPr>
        <p:blipFill>
          <a:blip r:embed="rId7"/>
          <a:stretch/>
        </p:blipFill>
        <p:spPr>
          <a:xfrm>
            <a:off x="1166760" y="924480"/>
            <a:ext cx="598320" cy="598320"/>
          </a:xfrm>
          <a:prstGeom prst="rect">
            <a:avLst/>
          </a:prstGeom>
          <a:ln>
            <a:noFill/>
          </a:ln>
        </p:spPr>
      </p:pic>
      <p:sp>
        <p:nvSpPr>
          <p:cNvPr id="475" name="CustomShape 12"/>
          <p:cNvSpPr/>
          <p:nvPr/>
        </p:nvSpPr>
        <p:spPr>
          <a:xfrm>
            <a:off x="769320" y="1553040"/>
            <a:ext cx="1375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Systems Manager</a:t>
            </a:r>
            <a:endParaRPr lang="en-US" sz="1200" b="0" strike="noStrike" spc="-1">
              <a:latin typeface="Arial"/>
            </a:endParaRPr>
          </a:p>
        </p:txBody>
      </p:sp>
      <p:sp>
        <p:nvSpPr>
          <p:cNvPr id="476" name="CustomShape 13"/>
          <p:cNvSpPr/>
          <p:nvPr/>
        </p:nvSpPr>
        <p:spPr>
          <a:xfrm rot="10800000">
            <a:off x="1766160" y="1224000"/>
            <a:ext cx="2330640" cy="6606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477" name="Graphic 21"/>
          <p:cNvPicPr/>
          <p:nvPr/>
        </p:nvPicPr>
        <p:blipFill>
          <a:blip r:embed="rId8"/>
          <a:stretch/>
        </p:blipFill>
        <p:spPr>
          <a:xfrm>
            <a:off x="1156320" y="3283560"/>
            <a:ext cx="601200" cy="601200"/>
          </a:xfrm>
          <a:prstGeom prst="rect">
            <a:avLst/>
          </a:prstGeom>
          <a:ln>
            <a:noFill/>
          </a:ln>
        </p:spPr>
      </p:pic>
      <p:sp>
        <p:nvSpPr>
          <p:cNvPr id="478" name="CustomShape 14"/>
          <p:cNvSpPr/>
          <p:nvPr/>
        </p:nvSpPr>
        <p:spPr>
          <a:xfrm>
            <a:off x="393480" y="396036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Inspector</a:t>
            </a:r>
            <a:endParaRPr lang="en-US" sz="1200" b="0" strike="noStrike" spc="-1">
              <a:latin typeface="Arial"/>
            </a:endParaRPr>
          </a:p>
        </p:txBody>
      </p:sp>
      <p:sp>
        <p:nvSpPr>
          <p:cNvPr id="479" name="CustomShape 15"/>
          <p:cNvSpPr/>
          <p:nvPr/>
        </p:nvSpPr>
        <p:spPr>
          <a:xfrm rot="10800000" flipV="1">
            <a:off x="4107240" y="3583440"/>
            <a:ext cx="2349000" cy="14360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80" name="CustomShape 16"/>
          <p:cNvSpPr/>
          <p:nvPr/>
        </p:nvSpPr>
        <p:spPr>
          <a:xfrm>
            <a:off x="4112640" y="1963080"/>
            <a:ext cx="1054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Inspector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3"/>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464"/>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71"/>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469"/>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4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474"/>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475"/>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4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fill="hold" nodeType="clickEffect">
                                  <p:stCondLst>
                                    <p:cond delay="0"/>
                                  </p:stCondLst>
                                  <p:childTnLst>
                                    <p:set>
                                      <p:cBhvr>
                                        <p:cTn id="58" dur="1" fill="hold">
                                          <p:stCondLst>
                                            <p:cond delay="0"/>
                                          </p:stCondLst>
                                        </p:cTn>
                                        <p:tgtEl>
                                          <p:spTgt spid="4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fill="hold" nodeType="clickEffect">
                                  <p:stCondLst>
                                    <p:cond delay="0"/>
                                  </p:stCondLst>
                                  <p:childTnLst>
                                    <p:set>
                                      <p:cBhvr>
                                        <p:cTn id="62" dur="1" fill="hold">
                                          <p:stCondLst>
                                            <p:cond delay="0"/>
                                          </p:stCondLst>
                                        </p:cTn>
                                        <p:tgtEl>
                                          <p:spTgt spid="479"/>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477"/>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1686960" y="2127240"/>
            <a:ext cx="1765080" cy="888480"/>
          </a:xfrm>
          <a:prstGeom prst="rect">
            <a:avLst/>
          </a:prstGeom>
          <a:solidFill>
            <a:srgbClr val="E1F2D4">
              <a:alpha val="20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6BAE3D"/>
                </a:solidFill>
                <a:latin typeface="Arial"/>
              </a:rPr>
              <a:t>Public subnet</a:t>
            </a:r>
            <a:endParaRPr lang="en-US" sz="1200" b="0" strike="noStrike" spc="-1">
              <a:latin typeface="Arial"/>
            </a:endParaRPr>
          </a:p>
        </p:txBody>
      </p:sp>
      <p:sp>
        <p:nvSpPr>
          <p:cNvPr id="482" name="CustomShape 2"/>
          <p:cNvSpPr/>
          <p:nvPr/>
        </p:nvSpPr>
        <p:spPr>
          <a:xfrm>
            <a:off x="5915880" y="2158920"/>
            <a:ext cx="1765080" cy="888480"/>
          </a:xfrm>
          <a:prstGeom prst="rect">
            <a:avLst/>
          </a:prstGeom>
          <a:solidFill>
            <a:srgbClr val="E1F2D4">
              <a:alpha val="20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6BAE3D"/>
                </a:solidFill>
                <a:latin typeface="Arial"/>
              </a:rPr>
              <a:t>Public subnet</a:t>
            </a:r>
            <a:endParaRPr lang="en-US" sz="1200" b="0" strike="noStrike" spc="-1">
              <a:latin typeface="Arial"/>
            </a:endParaRPr>
          </a:p>
        </p:txBody>
      </p:sp>
      <p:sp>
        <p:nvSpPr>
          <p:cNvPr id="483" name="CustomShape 3"/>
          <p:cNvSpPr/>
          <p:nvPr/>
        </p:nvSpPr>
        <p:spPr>
          <a:xfrm>
            <a:off x="5947920" y="3431880"/>
            <a:ext cx="1765080" cy="888480"/>
          </a:xfrm>
          <a:prstGeom prst="rect">
            <a:avLst/>
          </a:prstGeom>
          <a:solidFill>
            <a:srgbClr val="C1F3FF">
              <a:alpha val="15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03A0C7"/>
                </a:solidFill>
                <a:latin typeface="Arial"/>
              </a:rPr>
              <a:t>Private subnet</a:t>
            </a:r>
            <a:endParaRPr lang="en-US" sz="1200" b="0" strike="noStrike" spc="-1">
              <a:latin typeface="Arial"/>
            </a:endParaRPr>
          </a:p>
        </p:txBody>
      </p:sp>
      <p:sp>
        <p:nvSpPr>
          <p:cNvPr id="484" name="CustomShape 4"/>
          <p:cNvSpPr/>
          <p:nvPr/>
        </p:nvSpPr>
        <p:spPr>
          <a:xfrm>
            <a:off x="1631520" y="3423600"/>
            <a:ext cx="1765080" cy="888480"/>
          </a:xfrm>
          <a:prstGeom prst="rect">
            <a:avLst/>
          </a:prstGeom>
          <a:solidFill>
            <a:srgbClr val="C1F3FF">
              <a:alpha val="15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03A0C7"/>
                </a:solidFill>
                <a:latin typeface="Arial"/>
              </a:rPr>
              <a:t>Private subnet</a:t>
            </a:r>
            <a:endParaRPr lang="en-US" sz="1200" b="0" strike="noStrike" spc="-1">
              <a:latin typeface="Arial"/>
            </a:endParaRPr>
          </a:p>
        </p:txBody>
      </p:sp>
      <p:sp>
        <p:nvSpPr>
          <p:cNvPr id="485" name="TextShape 5"/>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Ecosystem</a:t>
            </a:r>
          </a:p>
        </p:txBody>
      </p:sp>
      <p:sp>
        <p:nvSpPr>
          <p:cNvPr id="486" name="CustomShape 6"/>
          <p:cNvSpPr/>
          <p:nvPr/>
        </p:nvSpPr>
        <p:spPr>
          <a:xfrm>
            <a:off x="1585800" y="1698120"/>
            <a:ext cx="1904400" cy="3011760"/>
          </a:xfrm>
          <a:prstGeom prst="rect">
            <a:avLst/>
          </a:prstGeom>
          <a:noFill/>
          <a:ln w="12600">
            <a:solidFill>
              <a:srgbClr val="00A0C8"/>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r>
              <a:rPr lang="en-US" sz="1200" b="0" strike="noStrike" spc="-1">
                <a:solidFill>
                  <a:srgbClr val="00A0C8"/>
                </a:solidFill>
                <a:latin typeface="Arial"/>
              </a:rPr>
              <a:t>Availability Zone 1</a:t>
            </a:r>
            <a:endParaRPr lang="en-US" sz="1200" b="0" strike="noStrike" spc="-1">
              <a:latin typeface="Arial"/>
            </a:endParaRPr>
          </a:p>
        </p:txBody>
      </p:sp>
      <p:sp>
        <p:nvSpPr>
          <p:cNvPr id="487" name="CustomShape 7"/>
          <p:cNvSpPr/>
          <p:nvPr/>
        </p:nvSpPr>
        <p:spPr>
          <a:xfrm>
            <a:off x="1657800" y="3408120"/>
            <a:ext cx="6003360" cy="1149840"/>
          </a:xfrm>
          <a:prstGeom prst="rect">
            <a:avLst/>
          </a:prstGeom>
          <a:noFill/>
          <a:ln w="12600">
            <a:solidFill>
              <a:srgbClr val="FF9900"/>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endParaRPr lang="en-US" sz="1800" b="0" strike="noStrike" spc="-1">
              <a:latin typeface="Arial"/>
            </a:endParaRPr>
          </a:p>
          <a:p>
            <a:pPr algn="ctr">
              <a:lnSpc>
                <a:spcPct val="100000"/>
              </a:lnSpc>
              <a:spcBef>
                <a:spcPts val="1001"/>
              </a:spcBef>
            </a:pPr>
            <a:r>
              <a:rPr lang="en-US" sz="1200" b="0" strike="noStrike" spc="-1">
                <a:solidFill>
                  <a:srgbClr val="FF9900"/>
                </a:solidFill>
                <a:latin typeface="Arial"/>
              </a:rPr>
              <a:t>Auto Scaling group</a:t>
            </a:r>
            <a:endParaRPr lang="en-US" sz="1200" b="0" strike="noStrike" spc="-1">
              <a:latin typeface="Arial"/>
            </a:endParaRPr>
          </a:p>
        </p:txBody>
      </p:sp>
      <p:sp>
        <p:nvSpPr>
          <p:cNvPr id="488" name="CustomShape 8"/>
          <p:cNvSpPr/>
          <p:nvPr/>
        </p:nvSpPr>
        <p:spPr>
          <a:xfrm>
            <a:off x="5814000" y="1698120"/>
            <a:ext cx="1904400" cy="3011760"/>
          </a:xfrm>
          <a:prstGeom prst="rect">
            <a:avLst/>
          </a:prstGeom>
          <a:noFill/>
          <a:ln w="12600">
            <a:solidFill>
              <a:srgbClr val="00A0C8"/>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r>
              <a:rPr lang="en-US" sz="1200" b="0" strike="noStrike" spc="-1">
                <a:solidFill>
                  <a:srgbClr val="00A0C8"/>
                </a:solidFill>
                <a:latin typeface="Arial"/>
              </a:rPr>
              <a:t>Availability Zone 2</a:t>
            </a:r>
            <a:endParaRPr lang="en-US" sz="1200" b="0" strike="noStrike" spc="-1">
              <a:latin typeface="Arial"/>
            </a:endParaRPr>
          </a:p>
        </p:txBody>
      </p:sp>
      <p:sp>
        <p:nvSpPr>
          <p:cNvPr id="489" name="CustomShape 9"/>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90" name="CustomShape 10"/>
          <p:cNvSpPr/>
          <p:nvPr/>
        </p:nvSpPr>
        <p:spPr>
          <a:xfrm>
            <a:off x="593496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91" name="CustomShape 11"/>
          <p:cNvSpPr/>
          <p:nvPr/>
        </p:nvSpPr>
        <p:spPr>
          <a:xfrm>
            <a:off x="1719000" y="402084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p:txBody>
      </p:sp>
      <p:sp>
        <p:nvSpPr>
          <p:cNvPr id="492" name="CustomShape 12"/>
          <p:cNvSpPr/>
          <p:nvPr/>
        </p:nvSpPr>
        <p:spPr>
          <a:xfrm>
            <a:off x="5947560" y="402084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p:txBody>
      </p:sp>
      <p:pic>
        <p:nvPicPr>
          <p:cNvPr id="493" name="Graphic 18"/>
          <p:cNvPicPr/>
          <p:nvPr/>
        </p:nvPicPr>
        <p:blipFill>
          <a:blip r:embed="rId2"/>
          <a:stretch/>
        </p:blipFill>
        <p:spPr>
          <a:xfrm>
            <a:off x="2367720" y="3674520"/>
            <a:ext cx="367200" cy="367200"/>
          </a:xfrm>
          <a:prstGeom prst="rect">
            <a:avLst/>
          </a:prstGeom>
          <a:ln>
            <a:noFill/>
          </a:ln>
        </p:spPr>
      </p:pic>
      <p:pic>
        <p:nvPicPr>
          <p:cNvPr id="494" name="Graphic 20"/>
          <p:cNvPicPr/>
          <p:nvPr/>
        </p:nvPicPr>
        <p:blipFill>
          <a:blip r:embed="rId2"/>
          <a:stretch/>
        </p:blipFill>
        <p:spPr>
          <a:xfrm>
            <a:off x="6550560" y="3666960"/>
            <a:ext cx="367200" cy="367200"/>
          </a:xfrm>
          <a:prstGeom prst="rect">
            <a:avLst/>
          </a:prstGeom>
          <a:ln>
            <a:noFill/>
          </a:ln>
        </p:spPr>
      </p:pic>
      <p:pic>
        <p:nvPicPr>
          <p:cNvPr id="495" name="Graphic 22"/>
          <p:cNvPicPr/>
          <p:nvPr/>
        </p:nvPicPr>
        <p:blipFill>
          <a:blip r:embed="rId3"/>
          <a:stretch/>
        </p:blipFill>
        <p:spPr>
          <a:xfrm>
            <a:off x="2338560" y="2476440"/>
            <a:ext cx="431640" cy="431640"/>
          </a:xfrm>
          <a:prstGeom prst="rect">
            <a:avLst/>
          </a:prstGeom>
          <a:ln>
            <a:noFill/>
          </a:ln>
        </p:spPr>
      </p:pic>
      <p:pic>
        <p:nvPicPr>
          <p:cNvPr id="496" name="Graphic 23"/>
          <p:cNvPicPr/>
          <p:nvPr/>
        </p:nvPicPr>
        <p:blipFill>
          <a:blip r:embed="rId3"/>
          <a:stretch/>
        </p:blipFill>
        <p:spPr>
          <a:xfrm>
            <a:off x="6518160" y="2422800"/>
            <a:ext cx="431640" cy="431640"/>
          </a:xfrm>
          <a:prstGeom prst="rect">
            <a:avLst/>
          </a:prstGeom>
          <a:ln>
            <a:noFill/>
          </a:ln>
        </p:spPr>
      </p:pic>
      <p:pic>
        <p:nvPicPr>
          <p:cNvPr id="497" name="Graphic 24"/>
          <p:cNvPicPr/>
          <p:nvPr/>
        </p:nvPicPr>
        <p:blipFill>
          <a:blip r:embed="rId4"/>
          <a:stretch/>
        </p:blipFill>
        <p:spPr>
          <a:xfrm>
            <a:off x="717480" y="1210680"/>
            <a:ext cx="362880" cy="362880"/>
          </a:xfrm>
          <a:prstGeom prst="rect">
            <a:avLst/>
          </a:prstGeom>
          <a:ln>
            <a:noFill/>
          </a:ln>
        </p:spPr>
      </p:pic>
      <p:pic>
        <p:nvPicPr>
          <p:cNvPr id="498" name="Graphic 25"/>
          <p:cNvPicPr/>
          <p:nvPr/>
        </p:nvPicPr>
        <p:blipFill>
          <a:blip r:embed="rId5"/>
          <a:stretch/>
        </p:blipFill>
        <p:spPr>
          <a:xfrm>
            <a:off x="4385880" y="3425400"/>
            <a:ext cx="362880" cy="362880"/>
          </a:xfrm>
          <a:prstGeom prst="rect">
            <a:avLst/>
          </a:prstGeom>
          <a:ln>
            <a:noFill/>
          </a:ln>
        </p:spPr>
      </p:pic>
      <p:sp>
        <p:nvSpPr>
          <p:cNvPr id="499" name="CustomShape 13"/>
          <p:cNvSpPr/>
          <p:nvPr/>
        </p:nvSpPr>
        <p:spPr>
          <a:xfrm>
            <a:off x="708480" y="1210680"/>
            <a:ext cx="7883640" cy="3597120"/>
          </a:xfrm>
          <a:prstGeom prst="rect">
            <a:avLst/>
          </a:prstGeom>
          <a:noFill/>
          <a:ln w="12600">
            <a:solidFill>
              <a:schemeClr val="accent6"/>
            </a:solidFill>
            <a:round/>
          </a:ln>
        </p:spPr>
        <p:style>
          <a:lnRef idx="2">
            <a:schemeClr val="accent1">
              <a:shade val="50000"/>
            </a:schemeClr>
          </a:lnRef>
          <a:fillRef idx="1">
            <a:schemeClr val="accent1"/>
          </a:fillRef>
          <a:effectRef idx="0">
            <a:schemeClr val="accent1"/>
          </a:effectRef>
          <a:fontRef idx="minor"/>
        </p:style>
        <p:txBody>
          <a:bodyPr lIns="457200" tIns="91440">
            <a:noAutofit/>
          </a:bodyPr>
          <a:lstStyle/>
          <a:p>
            <a:pPr marL="45720">
              <a:lnSpc>
                <a:spcPct val="100000"/>
              </a:lnSpc>
            </a:pPr>
            <a:r>
              <a:rPr lang="en-US" sz="1200" b="0" strike="noStrike" spc="-1">
                <a:solidFill>
                  <a:srgbClr val="F79646"/>
                </a:solidFill>
                <a:latin typeface="Arial"/>
              </a:rPr>
              <a:t>VPC</a:t>
            </a:r>
            <a:endParaRPr lang="en-US" sz="1200" b="0" strike="noStrike" spc="-1">
              <a:latin typeface="Arial"/>
            </a:endParaRPr>
          </a:p>
        </p:txBody>
      </p:sp>
      <p:sp>
        <p:nvSpPr>
          <p:cNvPr id="500" name="CustomShape 14"/>
          <p:cNvSpPr/>
          <p:nvPr/>
        </p:nvSpPr>
        <p:spPr>
          <a:xfrm>
            <a:off x="3687480" y="1455840"/>
            <a:ext cx="17686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Internet gateway</a:t>
            </a:r>
            <a:endParaRPr lang="en-US" sz="1100" b="0" strike="noStrike" spc="-1">
              <a:latin typeface="Arial"/>
            </a:endParaRPr>
          </a:p>
        </p:txBody>
      </p:sp>
      <p:pic>
        <p:nvPicPr>
          <p:cNvPr id="501" name="Graphic 29"/>
          <p:cNvPicPr/>
          <p:nvPr/>
        </p:nvPicPr>
        <p:blipFill>
          <a:blip r:embed="rId6"/>
          <a:stretch/>
        </p:blipFill>
        <p:spPr>
          <a:xfrm>
            <a:off x="4336920" y="975960"/>
            <a:ext cx="469440" cy="469440"/>
          </a:xfrm>
          <a:prstGeom prst="rect">
            <a:avLst/>
          </a:prstGeom>
          <a:ln>
            <a:noFill/>
          </a:ln>
        </p:spPr>
      </p:pic>
      <p:pic>
        <p:nvPicPr>
          <p:cNvPr id="502" name="Graphic 32"/>
          <p:cNvPicPr/>
          <p:nvPr/>
        </p:nvPicPr>
        <p:blipFill>
          <a:blip r:embed="rId7"/>
          <a:stretch/>
        </p:blipFill>
        <p:spPr>
          <a:xfrm>
            <a:off x="1687680" y="2128680"/>
            <a:ext cx="380520" cy="380520"/>
          </a:xfrm>
          <a:prstGeom prst="rect">
            <a:avLst/>
          </a:prstGeom>
          <a:ln>
            <a:noFill/>
          </a:ln>
        </p:spPr>
      </p:pic>
      <p:pic>
        <p:nvPicPr>
          <p:cNvPr id="503" name="Graphic 34"/>
          <p:cNvPicPr/>
          <p:nvPr/>
        </p:nvPicPr>
        <p:blipFill>
          <a:blip r:embed="rId7"/>
          <a:stretch/>
        </p:blipFill>
        <p:spPr>
          <a:xfrm>
            <a:off x="5916600" y="2160720"/>
            <a:ext cx="380520" cy="380520"/>
          </a:xfrm>
          <a:prstGeom prst="rect">
            <a:avLst/>
          </a:prstGeom>
          <a:ln>
            <a:noFill/>
          </a:ln>
        </p:spPr>
      </p:pic>
      <p:pic>
        <p:nvPicPr>
          <p:cNvPr id="504" name="Graphic 36"/>
          <p:cNvPicPr/>
          <p:nvPr/>
        </p:nvPicPr>
        <p:blipFill>
          <a:blip r:embed="rId8"/>
          <a:stretch/>
        </p:blipFill>
        <p:spPr>
          <a:xfrm>
            <a:off x="1636200" y="3425040"/>
            <a:ext cx="380520" cy="380520"/>
          </a:xfrm>
          <a:prstGeom prst="rect">
            <a:avLst/>
          </a:prstGeom>
          <a:ln>
            <a:noFill/>
          </a:ln>
        </p:spPr>
      </p:pic>
      <p:pic>
        <p:nvPicPr>
          <p:cNvPr id="505" name="Graphic 38"/>
          <p:cNvPicPr/>
          <p:nvPr/>
        </p:nvPicPr>
        <p:blipFill>
          <a:blip r:embed="rId8"/>
          <a:stretch/>
        </p:blipFill>
        <p:spPr>
          <a:xfrm>
            <a:off x="5952600" y="3433320"/>
            <a:ext cx="380520" cy="380520"/>
          </a:xfrm>
          <a:prstGeom prst="rect">
            <a:avLst/>
          </a:prstGeom>
          <a:ln>
            <a:noFill/>
          </a:ln>
        </p:spPr>
      </p:pic>
      <p:pic>
        <p:nvPicPr>
          <p:cNvPr id="506" name="Graphic 12"/>
          <p:cNvPicPr/>
          <p:nvPr/>
        </p:nvPicPr>
        <p:blipFill>
          <a:blip r:embed="rId9"/>
          <a:stretch/>
        </p:blipFill>
        <p:spPr>
          <a:xfrm>
            <a:off x="8323560" y="555840"/>
            <a:ext cx="469440" cy="469440"/>
          </a:xfrm>
          <a:prstGeom prst="rect">
            <a:avLst/>
          </a:prstGeom>
          <a:ln>
            <a:noFill/>
          </a:ln>
        </p:spPr>
      </p:pic>
      <p:sp>
        <p:nvSpPr>
          <p:cNvPr id="507" name="CustomShape 15"/>
          <p:cNvSpPr/>
          <p:nvPr/>
        </p:nvSpPr>
        <p:spPr>
          <a:xfrm>
            <a:off x="8022240" y="91980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Internet</a:t>
            </a:r>
            <a:endParaRPr lang="en-US" sz="1100" b="0" strike="noStrike" spc="-1">
              <a:latin typeface="Arial"/>
            </a:endParaRPr>
          </a:p>
        </p:txBody>
      </p:sp>
      <p:sp>
        <p:nvSpPr>
          <p:cNvPr id="508" name="CustomShape 16"/>
          <p:cNvSpPr/>
          <p:nvPr/>
        </p:nvSpPr>
        <p:spPr>
          <a:xfrm>
            <a:off x="3995280" y="2590200"/>
            <a:ext cx="125208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Application Load </a:t>
            </a:r>
            <a:br/>
            <a:r>
              <a:rPr lang="en-US" sz="1100" b="0" strike="noStrike" spc="-1">
                <a:solidFill>
                  <a:srgbClr val="000000"/>
                </a:solidFill>
                <a:latin typeface="Arial"/>
                <a:ea typeface="Amazon Ember"/>
              </a:rPr>
              <a:t>Balancer</a:t>
            </a:r>
            <a:endParaRPr lang="en-US" sz="1100" b="0" strike="noStrike" spc="-1">
              <a:latin typeface="Arial"/>
            </a:endParaRPr>
          </a:p>
        </p:txBody>
      </p:sp>
      <p:pic>
        <p:nvPicPr>
          <p:cNvPr id="509" name="Graphic 8"/>
          <p:cNvPicPr/>
          <p:nvPr/>
        </p:nvPicPr>
        <p:blipFill>
          <a:blip r:embed="rId10"/>
          <a:stretch/>
        </p:blipFill>
        <p:spPr>
          <a:xfrm>
            <a:off x="4310640" y="2077560"/>
            <a:ext cx="518400" cy="518400"/>
          </a:xfrm>
          <a:prstGeom prst="rect">
            <a:avLst/>
          </a:prstGeom>
          <a:ln>
            <a:noFill/>
          </a:ln>
        </p:spPr>
      </p:pic>
      <p:sp>
        <p:nvSpPr>
          <p:cNvPr id="510" name="CustomShape 17"/>
          <p:cNvSpPr/>
          <p:nvPr/>
        </p:nvSpPr>
        <p:spPr>
          <a:xfrm>
            <a:off x="1766160" y="287856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NAT Gateway</a:t>
            </a:r>
            <a:endParaRPr lang="en-US" sz="1100" b="0" strike="noStrike" spc="-1">
              <a:latin typeface="Arial"/>
            </a:endParaRPr>
          </a:p>
        </p:txBody>
      </p:sp>
      <p:sp>
        <p:nvSpPr>
          <p:cNvPr id="511" name="CustomShape 18"/>
          <p:cNvSpPr/>
          <p:nvPr/>
        </p:nvSpPr>
        <p:spPr>
          <a:xfrm>
            <a:off x="5964840" y="288900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NAT Gateway</a:t>
            </a:r>
            <a:endParaRPr lang="en-US" sz="1100" b="0" strike="noStrike" spc="-1">
              <a:latin typeface="Arial"/>
            </a:endParaRPr>
          </a:p>
        </p:txBody>
      </p:sp>
      <p:sp>
        <p:nvSpPr>
          <p:cNvPr id="512" name="CustomShape 19"/>
          <p:cNvSpPr/>
          <p:nvPr/>
        </p:nvSpPr>
        <p:spPr>
          <a:xfrm rot="10800000" flipV="1">
            <a:off x="8323560" y="975960"/>
            <a:ext cx="3751200" cy="185040"/>
          </a:xfrm>
          <a:prstGeom prst="bentConnector2">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3" name="CustomShape 20"/>
          <p:cNvSpPr/>
          <p:nvPr/>
        </p:nvSpPr>
        <p:spPr>
          <a:xfrm rot="5400000">
            <a:off x="4255560" y="1760760"/>
            <a:ext cx="631440" cy="14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4" name="CustomShape 21"/>
          <p:cNvSpPr/>
          <p:nvPr/>
        </p:nvSpPr>
        <p:spPr>
          <a:xfrm rot="10800000" flipV="1">
            <a:off x="4310640" y="3857760"/>
            <a:ext cx="1575360" cy="15210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5" name="CustomShape 22"/>
          <p:cNvSpPr/>
          <p:nvPr/>
        </p:nvSpPr>
        <p:spPr>
          <a:xfrm>
            <a:off x="4829760" y="2337120"/>
            <a:ext cx="1720440" cy="151308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6" name="CustomShape 23"/>
          <p:cNvSpPr/>
          <p:nvPr/>
        </p:nvSpPr>
        <p:spPr>
          <a:xfrm rot="16200000" flipV="1">
            <a:off x="6328080" y="3260520"/>
            <a:ext cx="811440" cy="360"/>
          </a:xfrm>
          <a:prstGeom prst="bentConnector3">
            <a:avLst>
              <a:gd name="adj1" fmla="val 50000"/>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7" name="CustomShape 24"/>
          <p:cNvSpPr/>
          <p:nvPr/>
        </p:nvSpPr>
        <p:spPr>
          <a:xfrm rot="16200000" flipV="1">
            <a:off x="2163600" y="3268080"/>
            <a:ext cx="811440" cy="360"/>
          </a:xfrm>
          <a:prstGeom prst="bentConnector3">
            <a:avLst>
              <a:gd name="adj1" fmla="val 47666"/>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8" name="CustomShape 25"/>
          <p:cNvSpPr/>
          <p:nvPr/>
        </p:nvSpPr>
        <p:spPr>
          <a:xfrm rot="5400000" flipH="1" flipV="1">
            <a:off x="2813400" y="951840"/>
            <a:ext cx="1265040" cy="178200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9" name="CustomShape 26"/>
          <p:cNvSpPr/>
          <p:nvPr/>
        </p:nvSpPr>
        <p:spPr>
          <a:xfrm rot="16200000" flipV="1">
            <a:off x="5164920" y="853200"/>
            <a:ext cx="1211760" cy="192672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20" name="CustomShape 27"/>
          <p:cNvSpPr/>
          <p:nvPr/>
        </p:nvSpPr>
        <p:spPr>
          <a:xfrm rot="5400000" flipH="1" flipV="1">
            <a:off x="6355440" y="-992520"/>
            <a:ext cx="185040" cy="375120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521" name="Group 28"/>
          <p:cNvGrpSpPr/>
          <p:nvPr/>
        </p:nvGrpSpPr>
        <p:grpSpPr>
          <a:xfrm>
            <a:off x="551520" y="2127240"/>
            <a:ext cx="8258760" cy="748440"/>
            <a:chOff x="551520" y="2127240"/>
            <a:chExt cx="8258760" cy="748440"/>
          </a:xfrm>
        </p:grpSpPr>
        <p:sp>
          <p:nvSpPr>
            <p:cNvPr id="522" name="CustomShape 29"/>
            <p:cNvSpPr/>
            <p:nvPr/>
          </p:nvSpPr>
          <p:spPr>
            <a:xfrm>
              <a:off x="551520" y="258444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3" name="Graphic 31"/>
            <p:cNvPicPr/>
            <p:nvPr/>
          </p:nvPicPr>
          <p:blipFill>
            <a:blip r:embed="rId11"/>
            <a:stretch/>
          </p:blipFill>
          <p:spPr>
            <a:xfrm>
              <a:off x="950760" y="2127240"/>
              <a:ext cx="456840" cy="456840"/>
            </a:xfrm>
            <a:prstGeom prst="rect">
              <a:avLst/>
            </a:prstGeom>
            <a:ln>
              <a:noFill/>
            </a:ln>
          </p:spPr>
        </p:pic>
        <p:sp>
          <p:nvSpPr>
            <p:cNvPr id="524" name="CustomShape 30"/>
            <p:cNvSpPr/>
            <p:nvPr/>
          </p:nvSpPr>
          <p:spPr>
            <a:xfrm>
              <a:off x="7540560" y="261792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5" name="Graphic 31"/>
            <p:cNvPicPr/>
            <p:nvPr/>
          </p:nvPicPr>
          <p:blipFill>
            <a:blip r:embed="rId11"/>
            <a:stretch/>
          </p:blipFill>
          <p:spPr>
            <a:xfrm>
              <a:off x="7939440" y="2160720"/>
              <a:ext cx="456840" cy="456840"/>
            </a:xfrm>
            <a:prstGeom prst="rect">
              <a:avLst/>
            </a:prstGeom>
            <a:ln>
              <a:noFill/>
            </a:ln>
          </p:spPr>
        </p:pic>
      </p:grpSp>
      <p:grpSp>
        <p:nvGrpSpPr>
          <p:cNvPr id="526" name="Group 31"/>
          <p:cNvGrpSpPr/>
          <p:nvPr/>
        </p:nvGrpSpPr>
        <p:grpSpPr>
          <a:xfrm>
            <a:off x="551520" y="3431880"/>
            <a:ext cx="8258760" cy="748440"/>
            <a:chOff x="551520" y="3431880"/>
            <a:chExt cx="8258760" cy="748440"/>
          </a:xfrm>
        </p:grpSpPr>
        <p:sp>
          <p:nvSpPr>
            <p:cNvPr id="527" name="CustomShape 32"/>
            <p:cNvSpPr/>
            <p:nvPr/>
          </p:nvSpPr>
          <p:spPr>
            <a:xfrm>
              <a:off x="551520" y="388908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8" name="Graphic 31"/>
            <p:cNvPicPr/>
            <p:nvPr/>
          </p:nvPicPr>
          <p:blipFill>
            <a:blip r:embed="rId11"/>
            <a:stretch/>
          </p:blipFill>
          <p:spPr>
            <a:xfrm>
              <a:off x="950760" y="3431880"/>
              <a:ext cx="456840" cy="456840"/>
            </a:xfrm>
            <a:prstGeom prst="rect">
              <a:avLst/>
            </a:prstGeom>
            <a:ln>
              <a:noFill/>
            </a:ln>
          </p:spPr>
        </p:pic>
        <p:sp>
          <p:nvSpPr>
            <p:cNvPr id="529" name="CustomShape 33"/>
            <p:cNvSpPr/>
            <p:nvPr/>
          </p:nvSpPr>
          <p:spPr>
            <a:xfrm>
              <a:off x="7540560" y="392256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30" name="Graphic 31"/>
            <p:cNvPicPr/>
            <p:nvPr/>
          </p:nvPicPr>
          <p:blipFill>
            <a:blip r:embed="rId11"/>
            <a:stretch/>
          </p:blipFill>
          <p:spPr>
            <a:xfrm>
              <a:off x="7939440" y="3465360"/>
              <a:ext cx="456840" cy="45684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9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505"/>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498"/>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4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495"/>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10"/>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496"/>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5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fill="hold" nodeType="clickEffect">
                                  <p:stCondLst>
                                    <p:cond delay="0"/>
                                  </p:stCondLst>
                                  <p:childTnLst>
                                    <p:set>
                                      <p:cBhvr>
                                        <p:cTn id="54" dur="1" fill="hold">
                                          <p:stCondLst>
                                            <p:cond delay="0"/>
                                          </p:stCondLst>
                                        </p:cTn>
                                        <p:tgtEl>
                                          <p:spTgt spid="501"/>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5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509"/>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5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fill="hold" nodeType="clickEffect">
                                  <p:stCondLst>
                                    <p:cond delay="0"/>
                                  </p:stCondLst>
                                  <p:childTnLst>
                                    <p:set>
                                      <p:cBhvr>
                                        <p:cTn id="66" dur="1" fill="hold">
                                          <p:stCondLst>
                                            <p:cond delay="0"/>
                                          </p:stCondLst>
                                        </p:cTn>
                                        <p:tgtEl>
                                          <p:spTgt spid="512"/>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513"/>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514"/>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5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5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517"/>
                                        </p:tgtEl>
                                        <p:attrNameLst>
                                          <p:attrName>style.visibility</p:attrName>
                                        </p:attrNameLst>
                                      </p:cBhvr>
                                      <p:to>
                                        <p:strVal val="visible"/>
                                      </p:to>
                                    </p:set>
                                  </p:childTnLst>
                                </p:cTn>
                              </p:par>
                              <p:par>
                                <p:cTn id="81" presetID="1" presetClass="entr" fill="hold" nodeType="withEffect">
                                  <p:stCondLst>
                                    <p:cond delay="0"/>
                                  </p:stCondLst>
                                  <p:childTnLst>
                                    <p:set>
                                      <p:cBhvr>
                                        <p:cTn id="82" dur="1" fill="hold">
                                          <p:stCondLst>
                                            <p:cond delay="0"/>
                                          </p:stCondLst>
                                        </p:cTn>
                                        <p:tgtEl>
                                          <p:spTgt spid="5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fill="hold" nodeType="clickEffect">
                                  <p:stCondLst>
                                    <p:cond delay="0"/>
                                  </p:stCondLst>
                                  <p:childTnLst>
                                    <p:set>
                                      <p:cBhvr>
                                        <p:cTn id="86" dur="1" fill="hold">
                                          <p:stCondLst>
                                            <p:cond delay="0"/>
                                          </p:stCondLst>
                                        </p:cTn>
                                        <p:tgtEl>
                                          <p:spTgt spid="5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fill="hold" nodeType="clickEffect">
                                  <p:stCondLst>
                                    <p:cond delay="0"/>
                                  </p:stCondLst>
                                  <p:childTnLst>
                                    <p:set>
                                      <p:cBhvr>
                                        <p:cTn id="90" dur="1" fill="hold">
                                          <p:stCondLst>
                                            <p:cond delay="0"/>
                                          </p:stCondLst>
                                        </p:cTn>
                                        <p:tgtEl>
                                          <p:spTgt spid="518"/>
                                        </p:tgtEl>
                                        <p:attrNameLst>
                                          <p:attrName>style.visibility</p:attrName>
                                        </p:attrNameLst>
                                      </p:cBhvr>
                                      <p:to>
                                        <p:strVal val="visible"/>
                                      </p:to>
                                    </p:set>
                                  </p:childTnLst>
                                </p:cTn>
                              </p:par>
                              <p:par>
                                <p:cTn id="91" presetID="1" presetClass="entr" fill="hold" nodeType="withEffect">
                                  <p:stCondLst>
                                    <p:cond delay="0"/>
                                  </p:stCondLst>
                                  <p:childTnLst>
                                    <p:set>
                                      <p:cBhvr>
                                        <p:cTn id="92" dur="1" fill="hold">
                                          <p:stCondLst>
                                            <p:cond delay="0"/>
                                          </p:stCondLst>
                                        </p:cTn>
                                        <p:tgtEl>
                                          <p:spTgt spid="519"/>
                                        </p:tgtEl>
                                        <p:attrNameLst>
                                          <p:attrName>style.visibility</p:attrName>
                                        </p:attrNameLst>
                                      </p:cBhvr>
                                      <p:to>
                                        <p:strVal val="visible"/>
                                      </p:to>
                                    </p:set>
                                  </p:childTnLst>
                                </p:cTn>
                              </p:par>
                              <p:par>
                                <p:cTn id="93" presetID="1" presetClass="entr" fill="hold" nodeType="withEffect">
                                  <p:stCondLst>
                                    <p:cond delay="0"/>
                                  </p:stCondLst>
                                  <p:childTnLst>
                                    <p:set>
                                      <p:cBhvr>
                                        <p:cTn id="9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Systems Manager</a:t>
            </a:r>
            <a:endParaRPr lang="en-US" sz="3600" b="0" strike="noStrike" spc="-1">
              <a:solidFill>
                <a:srgbClr val="000000"/>
              </a:solidFill>
              <a:latin typeface="Calibri"/>
            </a:endParaRPr>
          </a:p>
        </p:txBody>
      </p:sp>
      <p:pic>
        <p:nvPicPr>
          <p:cNvPr id="532" name="Graphic 15"/>
          <p:cNvPicPr/>
          <p:nvPr/>
        </p:nvPicPr>
        <p:blipFill>
          <a:blip r:embed="rId3"/>
          <a:stretch/>
        </p:blipFill>
        <p:spPr>
          <a:xfrm>
            <a:off x="7592040" y="179640"/>
            <a:ext cx="761760" cy="761760"/>
          </a:xfrm>
          <a:prstGeom prst="rect">
            <a:avLst/>
          </a:prstGeom>
          <a:ln>
            <a:noFill/>
          </a:ln>
        </p:spPr>
      </p:pic>
      <p:sp>
        <p:nvSpPr>
          <p:cNvPr id="533" name="CustomShape 2"/>
          <p:cNvSpPr/>
          <p:nvPr/>
        </p:nvSpPr>
        <p:spPr>
          <a:xfrm>
            <a:off x="1560600" y="179676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Automation</a:t>
            </a:r>
            <a:endParaRPr lang="en-US" sz="1100" b="0" strike="noStrike" spc="-1">
              <a:latin typeface="Arial"/>
            </a:endParaRPr>
          </a:p>
        </p:txBody>
      </p:sp>
      <p:sp>
        <p:nvSpPr>
          <p:cNvPr id="534" name="CustomShape 3"/>
          <p:cNvSpPr/>
          <p:nvPr/>
        </p:nvSpPr>
        <p:spPr>
          <a:xfrm>
            <a:off x="3075120" y="1796760"/>
            <a:ext cx="1402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Documents</a:t>
            </a:r>
            <a:endParaRPr lang="en-US" sz="1100" b="0" strike="noStrike" spc="-1">
              <a:latin typeface="Arial"/>
            </a:endParaRPr>
          </a:p>
        </p:txBody>
      </p:sp>
      <p:sp>
        <p:nvSpPr>
          <p:cNvPr id="535" name="CustomShape 4"/>
          <p:cNvSpPr/>
          <p:nvPr/>
        </p:nvSpPr>
        <p:spPr>
          <a:xfrm>
            <a:off x="4478400" y="1796760"/>
            <a:ext cx="1644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Patch Manager</a:t>
            </a:r>
            <a:endParaRPr lang="en-US" sz="1100" b="0" strike="noStrike" spc="-1">
              <a:latin typeface="Arial"/>
            </a:endParaRPr>
          </a:p>
        </p:txBody>
      </p:sp>
      <p:sp>
        <p:nvSpPr>
          <p:cNvPr id="536" name="CustomShape 5"/>
          <p:cNvSpPr/>
          <p:nvPr/>
        </p:nvSpPr>
        <p:spPr>
          <a:xfrm>
            <a:off x="3673800" y="393624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u="sng" strike="noStrike" spc="-1">
                <a:solidFill>
                  <a:srgbClr val="0000FF"/>
                </a:solidFill>
                <a:uFillTx/>
                <a:latin typeface="Arial"/>
                <a:ea typeface="Amazon Ember"/>
                <a:hlinkClick r:id="rId4"/>
              </a:rPr>
              <a:t>OpsCenter</a:t>
            </a:r>
            <a:endParaRPr lang="en-US" sz="1100" b="0" strike="noStrike" spc="-1">
              <a:latin typeface="Arial"/>
            </a:endParaRPr>
          </a:p>
        </p:txBody>
      </p:sp>
      <p:sp>
        <p:nvSpPr>
          <p:cNvPr id="537" name="CustomShape 6"/>
          <p:cNvSpPr/>
          <p:nvPr/>
        </p:nvSpPr>
        <p:spPr>
          <a:xfrm>
            <a:off x="3075120" y="2931840"/>
            <a:ext cx="1402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Inventory</a:t>
            </a:r>
            <a:endParaRPr lang="en-US" sz="1100" b="0" strike="noStrike" spc="-1">
              <a:latin typeface="Arial"/>
            </a:endParaRPr>
          </a:p>
        </p:txBody>
      </p:sp>
      <p:sp>
        <p:nvSpPr>
          <p:cNvPr id="538" name="CustomShape 7"/>
          <p:cNvSpPr/>
          <p:nvPr/>
        </p:nvSpPr>
        <p:spPr>
          <a:xfrm>
            <a:off x="4478400" y="2931840"/>
            <a:ext cx="1644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Maintenance Windows</a:t>
            </a:r>
            <a:endParaRPr lang="en-US" sz="1100" b="0" strike="noStrike" spc="-1">
              <a:latin typeface="Arial"/>
            </a:endParaRPr>
          </a:p>
        </p:txBody>
      </p:sp>
      <p:sp>
        <p:nvSpPr>
          <p:cNvPr id="539" name="CustomShape 8"/>
          <p:cNvSpPr/>
          <p:nvPr/>
        </p:nvSpPr>
        <p:spPr>
          <a:xfrm>
            <a:off x="1560600" y="291888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Run Command</a:t>
            </a:r>
            <a:endParaRPr lang="en-US" sz="1100" b="0" strike="noStrike" spc="-1">
              <a:latin typeface="Arial"/>
            </a:endParaRPr>
          </a:p>
        </p:txBody>
      </p:sp>
      <p:sp>
        <p:nvSpPr>
          <p:cNvPr id="540" name="CustomShape 9"/>
          <p:cNvSpPr/>
          <p:nvPr/>
        </p:nvSpPr>
        <p:spPr>
          <a:xfrm>
            <a:off x="6204600" y="1796760"/>
            <a:ext cx="14547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Parameter Store</a:t>
            </a:r>
            <a:endParaRPr lang="en-US" sz="1100" b="0" strike="noStrike" spc="-1">
              <a:latin typeface="Arial"/>
            </a:endParaRPr>
          </a:p>
        </p:txBody>
      </p:sp>
      <p:sp>
        <p:nvSpPr>
          <p:cNvPr id="541" name="CustomShape 10"/>
          <p:cNvSpPr/>
          <p:nvPr/>
        </p:nvSpPr>
        <p:spPr>
          <a:xfrm>
            <a:off x="6217200" y="2931840"/>
            <a:ext cx="14547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State Manager</a:t>
            </a:r>
            <a:endParaRPr lang="en-US" sz="1100" b="0" strike="noStrike" spc="-1">
              <a:latin typeface="Arial"/>
            </a:endParaRPr>
          </a:p>
        </p:txBody>
      </p:sp>
      <p:pic>
        <p:nvPicPr>
          <p:cNvPr id="542" name="Graphic 7"/>
          <p:cNvPicPr/>
          <p:nvPr/>
        </p:nvPicPr>
        <p:blipFill>
          <a:blip r:embed="rId5"/>
          <a:stretch/>
        </p:blipFill>
        <p:spPr>
          <a:xfrm>
            <a:off x="2087640" y="1339560"/>
            <a:ext cx="456840" cy="456840"/>
          </a:xfrm>
          <a:prstGeom prst="rect">
            <a:avLst/>
          </a:prstGeom>
          <a:ln>
            <a:noFill/>
          </a:ln>
        </p:spPr>
      </p:pic>
      <p:pic>
        <p:nvPicPr>
          <p:cNvPr id="543" name="Graphic 13"/>
          <p:cNvPicPr/>
          <p:nvPr/>
        </p:nvPicPr>
        <p:blipFill>
          <a:blip r:embed="rId6"/>
          <a:stretch/>
        </p:blipFill>
        <p:spPr>
          <a:xfrm>
            <a:off x="3548160" y="1339560"/>
            <a:ext cx="456840" cy="456840"/>
          </a:xfrm>
          <a:prstGeom prst="rect">
            <a:avLst/>
          </a:prstGeom>
          <a:ln>
            <a:noFill/>
          </a:ln>
        </p:spPr>
      </p:pic>
      <p:pic>
        <p:nvPicPr>
          <p:cNvPr id="544" name="Graphic 22"/>
          <p:cNvPicPr/>
          <p:nvPr/>
        </p:nvPicPr>
        <p:blipFill>
          <a:blip r:embed="rId7"/>
          <a:stretch/>
        </p:blipFill>
        <p:spPr>
          <a:xfrm>
            <a:off x="5072040" y="1339560"/>
            <a:ext cx="456840" cy="456840"/>
          </a:xfrm>
          <a:prstGeom prst="rect">
            <a:avLst/>
          </a:prstGeom>
          <a:ln>
            <a:noFill/>
          </a:ln>
        </p:spPr>
      </p:pic>
      <p:pic>
        <p:nvPicPr>
          <p:cNvPr id="545" name="Graphic 26"/>
          <p:cNvPicPr/>
          <p:nvPr/>
        </p:nvPicPr>
        <p:blipFill>
          <a:blip r:embed="rId8"/>
          <a:stretch/>
        </p:blipFill>
        <p:spPr>
          <a:xfrm>
            <a:off x="6716880" y="1339560"/>
            <a:ext cx="456840" cy="456840"/>
          </a:xfrm>
          <a:prstGeom prst="rect">
            <a:avLst/>
          </a:prstGeom>
          <a:ln>
            <a:noFill/>
          </a:ln>
        </p:spPr>
      </p:pic>
      <p:pic>
        <p:nvPicPr>
          <p:cNvPr id="546" name="Graphic 28"/>
          <p:cNvPicPr/>
          <p:nvPr/>
        </p:nvPicPr>
        <p:blipFill>
          <a:blip r:embed="rId9"/>
          <a:stretch/>
        </p:blipFill>
        <p:spPr>
          <a:xfrm>
            <a:off x="4200840" y="3458160"/>
            <a:ext cx="456840" cy="456840"/>
          </a:xfrm>
          <a:prstGeom prst="rect">
            <a:avLst/>
          </a:prstGeom>
          <a:ln>
            <a:noFill/>
          </a:ln>
        </p:spPr>
      </p:pic>
      <p:pic>
        <p:nvPicPr>
          <p:cNvPr id="547" name="Graphic 30"/>
          <p:cNvPicPr/>
          <p:nvPr/>
        </p:nvPicPr>
        <p:blipFill>
          <a:blip r:embed="rId10"/>
          <a:stretch/>
        </p:blipFill>
        <p:spPr>
          <a:xfrm>
            <a:off x="3548160" y="2441160"/>
            <a:ext cx="456840" cy="456840"/>
          </a:xfrm>
          <a:prstGeom prst="rect">
            <a:avLst/>
          </a:prstGeom>
          <a:ln>
            <a:noFill/>
          </a:ln>
        </p:spPr>
      </p:pic>
      <p:pic>
        <p:nvPicPr>
          <p:cNvPr id="548" name="Graphic 32"/>
          <p:cNvPicPr/>
          <p:nvPr/>
        </p:nvPicPr>
        <p:blipFill>
          <a:blip r:embed="rId11"/>
          <a:stretch/>
        </p:blipFill>
        <p:spPr>
          <a:xfrm>
            <a:off x="5072040" y="2453760"/>
            <a:ext cx="456840" cy="456840"/>
          </a:xfrm>
          <a:prstGeom prst="rect">
            <a:avLst/>
          </a:prstGeom>
          <a:ln>
            <a:noFill/>
          </a:ln>
        </p:spPr>
      </p:pic>
      <p:pic>
        <p:nvPicPr>
          <p:cNvPr id="549" name="Graphic 34"/>
          <p:cNvPicPr/>
          <p:nvPr/>
        </p:nvPicPr>
        <p:blipFill>
          <a:blip r:embed="rId12"/>
          <a:stretch/>
        </p:blipFill>
        <p:spPr>
          <a:xfrm>
            <a:off x="6716880" y="2441160"/>
            <a:ext cx="456840" cy="456840"/>
          </a:xfrm>
          <a:prstGeom prst="rect">
            <a:avLst/>
          </a:prstGeom>
          <a:ln>
            <a:noFill/>
          </a:ln>
        </p:spPr>
      </p:pic>
      <p:pic>
        <p:nvPicPr>
          <p:cNvPr id="550" name="Graphic 36"/>
          <p:cNvPicPr/>
          <p:nvPr/>
        </p:nvPicPr>
        <p:blipFill>
          <a:blip r:embed="rId13"/>
          <a:stretch/>
        </p:blipFill>
        <p:spPr>
          <a:xfrm>
            <a:off x="2087640" y="2515320"/>
            <a:ext cx="456840" cy="456840"/>
          </a:xfrm>
          <a:prstGeom prst="rect">
            <a:avLst/>
          </a:prstGeom>
          <a:ln>
            <a:noFill/>
          </a:ln>
        </p:spPr>
      </p:pic>
      <p:sp>
        <p:nvSpPr>
          <p:cNvPr id="551" name="CustomShape 11"/>
          <p:cNvSpPr/>
          <p:nvPr/>
        </p:nvSpPr>
        <p:spPr>
          <a:xfrm>
            <a:off x="5888520" y="3828600"/>
            <a:ext cx="1773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14"/>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4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50"/>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47"/>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544"/>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3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548"/>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5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540"/>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549"/>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546"/>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5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5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u="sng" strike="noStrike" spc="-1">
                <a:solidFill>
                  <a:srgbClr val="0000FF"/>
                </a:solidFill>
                <a:uFillTx/>
                <a:latin typeface="Calibri"/>
                <a:hlinkClick r:id="rId3"/>
              </a:rPr>
              <a:t>Amazon Inspector</a:t>
            </a:r>
            <a:endParaRPr lang="en-US" sz="3600" b="0" strike="noStrike" spc="-1">
              <a:solidFill>
                <a:srgbClr val="000000"/>
              </a:solidFill>
              <a:latin typeface="Calibri"/>
            </a:endParaRPr>
          </a:p>
        </p:txBody>
      </p:sp>
      <p:sp>
        <p:nvSpPr>
          <p:cNvPr id="553"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“Automated , continual vulnerability management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Agent-based (white box) and agent-less (black box)</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EC2, Containers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Calculates contextualized “risk score” based on CVE info</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Has own console, and Security Hub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be used with EventBridge to automatically generate tickets and start remediation workflows</a:t>
            </a:r>
          </a:p>
        </p:txBody>
      </p:sp>
      <p:pic>
        <p:nvPicPr>
          <p:cNvPr id="554" name="Graphic 21"/>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4</a:t>
            </a:r>
          </a:p>
        </p:txBody>
      </p:sp>
      <p:sp>
        <p:nvSpPr>
          <p:cNvPr id="19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S9: DevOps Automation (75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minutes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S10: Review of DevOps capstone lab (20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A7: ACTIVITY: Setting up a fully automated DevOps pipeline using Lambda triggers (105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wrap up &amp; next steps (20 mins)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 name="Graphic 17"/>
          <p:cNvPicPr/>
          <p:nvPr/>
        </p:nvPicPr>
        <p:blipFill>
          <a:blip r:embed="rId3"/>
          <a:stretch/>
        </p:blipFill>
        <p:spPr>
          <a:xfrm>
            <a:off x="5934600" y="2108160"/>
            <a:ext cx="761760" cy="761760"/>
          </a:xfrm>
          <a:prstGeom prst="rect">
            <a:avLst/>
          </a:prstGeom>
          <a:ln>
            <a:noFill/>
          </a:ln>
        </p:spPr>
      </p:pic>
      <p:sp>
        <p:nvSpPr>
          <p:cNvPr id="55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4"/>
              </a:rPr>
              <a:t>Secrets Manager</a:t>
            </a:r>
            <a:endParaRPr lang="en-US" sz="3600" b="0" strike="noStrike" spc="-1">
              <a:solidFill>
                <a:srgbClr val="000000"/>
              </a:solidFill>
              <a:latin typeface="Calibri"/>
            </a:endParaRPr>
          </a:p>
        </p:txBody>
      </p:sp>
      <p:sp>
        <p:nvSpPr>
          <p:cNvPr id="557"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“Rotate, manage, retrieve DB creds, API keys and other secrets”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Very useful for database credentials</a:t>
            </a:r>
          </a:p>
        </p:txBody>
      </p:sp>
      <p:pic>
        <p:nvPicPr>
          <p:cNvPr id="558" name="Graphic 6"/>
          <p:cNvPicPr/>
          <p:nvPr/>
        </p:nvPicPr>
        <p:blipFill>
          <a:blip r:embed="rId5"/>
          <a:stretch/>
        </p:blipFill>
        <p:spPr>
          <a:xfrm>
            <a:off x="2213640" y="2905200"/>
            <a:ext cx="1345320" cy="1345320"/>
          </a:xfrm>
          <a:prstGeom prst="rect">
            <a:avLst/>
          </a:prstGeom>
          <a:ln>
            <a:noFill/>
          </a:ln>
        </p:spPr>
      </p:pic>
      <p:pic>
        <p:nvPicPr>
          <p:cNvPr id="559" name="Graphic 11"/>
          <p:cNvPicPr/>
          <p:nvPr/>
        </p:nvPicPr>
        <p:blipFill>
          <a:blip r:embed="rId6"/>
          <a:stretch/>
        </p:blipFill>
        <p:spPr>
          <a:xfrm>
            <a:off x="5888880" y="3777480"/>
            <a:ext cx="838440" cy="838440"/>
          </a:xfrm>
          <a:prstGeom prst="rect">
            <a:avLst/>
          </a:prstGeom>
          <a:ln>
            <a:noFill/>
          </a:ln>
        </p:spPr>
      </p:pic>
      <p:sp>
        <p:nvSpPr>
          <p:cNvPr id="560" name="CustomShape 3"/>
          <p:cNvSpPr/>
          <p:nvPr/>
        </p:nvSpPr>
        <p:spPr>
          <a:xfrm>
            <a:off x="2519280" y="3449880"/>
            <a:ext cx="734040" cy="255600"/>
          </a:xfrm>
          <a:prstGeom prst="rect">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rPr>
              <a:t>App</a:t>
            </a:r>
            <a:endParaRPr lang="en-US" sz="1800" b="0" strike="noStrike" spc="-1">
              <a:latin typeface="Arial"/>
            </a:endParaRPr>
          </a:p>
        </p:txBody>
      </p:sp>
      <p:sp>
        <p:nvSpPr>
          <p:cNvPr id="561" name="CustomShape 4"/>
          <p:cNvSpPr/>
          <p:nvPr/>
        </p:nvSpPr>
        <p:spPr>
          <a:xfrm>
            <a:off x="2347560" y="4304160"/>
            <a:ext cx="1203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EC2/OP svr</a:t>
            </a:r>
            <a:endParaRPr lang="en-US" sz="1800" b="0" strike="noStrike" spc="-1">
              <a:latin typeface="Arial"/>
            </a:endParaRPr>
          </a:p>
        </p:txBody>
      </p:sp>
      <p:sp>
        <p:nvSpPr>
          <p:cNvPr id="562" name="CustomShape 5"/>
          <p:cNvSpPr/>
          <p:nvPr/>
        </p:nvSpPr>
        <p:spPr>
          <a:xfrm>
            <a:off x="5792400" y="4602960"/>
            <a:ext cx="1045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Database</a:t>
            </a:r>
            <a:endParaRPr lang="en-US" sz="1800" b="0" strike="noStrike" spc="-1">
              <a:latin typeface="Arial"/>
            </a:endParaRPr>
          </a:p>
        </p:txBody>
      </p:sp>
      <p:sp>
        <p:nvSpPr>
          <p:cNvPr id="563" name="CustomShape 6"/>
          <p:cNvSpPr/>
          <p:nvPr/>
        </p:nvSpPr>
        <p:spPr>
          <a:xfrm>
            <a:off x="5446800" y="2988720"/>
            <a:ext cx="173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Secrets Manager</a:t>
            </a:r>
            <a:endParaRPr lang="en-US" sz="1800" b="0" strike="noStrike" spc="-1">
              <a:latin typeface="Arial"/>
            </a:endParaRPr>
          </a:p>
        </p:txBody>
      </p:sp>
      <p:sp>
        <p:nvSpPr>
          <p:cNvPr id="564" name="CustomShape 7"/>
          <p:cNvSpPr/>
          <p:nvPr/>
        </p:nvSpPr>
        <p:spPr>
          <a:xfrm flipV="1">
            <a:off x="3559320" y="2488680"/>
            <a:ext cx="2425680" cy="10886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5" name="CustomShape 8"/>
          <p:cNvSpPr/>
          <p:nvPr/>
        </p:nvSpPr>
        <p:spPr>
          <a:xfrm rot="10800000" flipV="1">
            <a:off x="5934600" y="3418560"/>
            <a:ext cx="2452680" cy="10598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6" name="CustomShape 9"/>
          <p:cNvSpPr/>
          <p:nvPr/>
        </p:nvSpPr>
        <p:spPr>
          <a:xfrm>
            <a:off x="3545640" y="3730320"/>
            <a:ext cx="2618640" cy="61848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7" name="CustomShape 10"/>
          <p:cNvSpPr/>
          <p:nvPr/>
        </p:nvSpPr>
        <p:spPr>
          <a:xfrm rot="10800000">
            <a:off x="3520440" y="3858480"/>
            <a:ext cx="2644200" cy="6044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68" name="Graphic 10"/>
          <p:cNvPicPr/>
          <p:nvPr/>
        </p:nvPicPr>
        <p:blipFill>
          <a:blip r:embed="rId7"/>
          <a:stretch/>
        </p:blipFill>
        <p:spPr>
          <a:xfrm>
            <a:off x="7669800" y="2159640"/>
            <a:ext cx="761760" cy="761760"/>
          </a:xfrm>
          <a:prstGeom prst="rect">
            <a:avLst/>
          </a:prstGeom>
          <a:ln>
            <a:noFill/>
          </a:ln>
        </p:spPr>
      </p:pic>
      <p:sp>
        <p:nvSpPr>
          <p:cNvPr id="569" name="CustomShape 11"/>
          <p:cNvSpPr/>
          <p:nvPr/>
        </p:nvSpPr>
        <p:spPr>
          <a:xfrm>
            <a:off x="7278840" y="2978640"/>
            <a:ext cx="1543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8"/>
              </a:rPr>
              <a:t>Creds Rotation</a:t>
            </a:r>
            <a:endParaRPr lang="en-US" sz="1800" b="0" strike="noStrike" spc="-1">
              <a:latin typeface="Arial"/>
            </a:endParaRPr>
          </a:p>
        </p:txBody>
      </p:sp>
      <p:sp>
        <p:nvSpPr>
          <p:cNvPr id="570" name="CustomShape 12"/>
          <p:cNvSpPr/>
          <p:nvPr/>
        </p:nvSpPr>
        <p:spPr>
          <a:xfrm flipV="1">
            <a:off x="6696360" y="2569680"/>
            <a:ext cx="1067040" cy="20052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71" name="CustomShape 13"/>
          <p:cNvSpPr/>
          <p:nvPr/>
        </p:nvSpPr>
        <p:spPr>
          <a:xfrm rot="10800000">
            <a:off x="6599880" y="2257200"/>
            <a:ext cx="1113120" cy="18252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72" name="Graphic 17"/>
          <p:cNvPicPr/>
          <p:nvPr/>
        </p:nvPicPr>
        <p:blipFill>
          <a:blip r:embed="rId3"/>
          <a:stretch/>
        </p:blipFill>
        <p:spPr>
          <a:xfrm>
            <a:off x="7630920" y="188280"/>
            <a:ext cx="761760" cy="761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5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6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555"/>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568"/>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69"/>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70"/>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Auto Scaling</a:t>
            </a:r>
            <a:br/>
            <a:r>
              <a:rPr lang="en-US" sz="3600" b="0" strike="noStrike" spc="-1">
                <a:solidFill>
                  <a:srgbClr val="000000"/>
                </a:solidFill>
                <a:latin typeface="Calibri"/>
              </a:rPr>
              <a:t>Lifecycle Hooks</a:t>
            </a:r>
          </a:p>
        </p:txBody>
      </p:sp>
      <p:sp>
        <p:nvSpPr>
          <p:cNvPr id="57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r>
              <a:rPr lang="en-US" sz="2200" b="0" strike="noStrike" spc="-1">
                <a:solidFill>
                  <a:srgbClr val="000000"/>
                </a:solidFill>
                <a:latin typeface="Calibri"/>
              </a:rPr>
              <a:t>Used for:</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Bootstrapping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Notifications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Cleanup</a:t>
            </a:r>
            <a:endParaRPr lang="en-US" sz="2200" b="0" strike="noStrike" spc="-1">
              <a:solidFill>
                <a:srgbClr val="000000"/>
              </a:solidFill>
              <a:latin typeface="Calibri"/>
            </a:endParaRPr>
          </a:p>
        </p:txBody>
      </p:sp>
      <p:pic>
        <p:nvPicPr>
          <p:cNvPr id="575" name="Graphic 27"/>
          <p:cNvPicPr/>
          <p:nvPr/>
        </p:nvPicPr>
        <p:blipFill>
          <a:blip r:embed="rId3"/>
          <a:stretch/>
        </p:blipFill>
        <p:spPr>
          <a:xfrm>
            <a:off x="7567560" y="179640"/>
            <a:ext cx="761760" cy="761760"/>
          </a:xfrm>
          <a:prstGeom prst="rect">
            <a:avLst/>
          </a:prstGeom>
          <a:ln>
            <a:noFill/>
          </a:ln>
        </p:spPr>
      </p:pic>
      <p:pic>
        <p:nvPicPr>
          <p:cNvPr id="576" name="Picture 2"/>
          <p:cNvPicPr/>
          <p:nvPr/>
        </p:nvPicPr>
        <p:blipFill>
          <a:blip r:embed="rId4"/>
          <a:stretch/>
        </p:blipFill>
        <p:spPr>
          <a:xfrm>
            <a:off x="3451680" y="1243440"/>
            <a:ext cx="4901760" cy="3117960"/>
          </a:xfrm>
          <a:prstGeom prst="rect">
            <a:avLst/>
          </a:prstGeom>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TextShape 1"/>
          <p:cNvSpPr txBox="1"/>
          <p:nvPr/>
        </p:nvSpPr>
        <p:spPr>
          <a:xfrm>
            <a:off x="805680" y="0"/>
            <a:ext cx="7547760" cy="115128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3: Automating EC2 log processing and alerting</a:t>
            </a:r>
          </a:p>
        </p:txBody>
      </p:sp>
      <p:sp>
        <p:nvSpPr>
          <p:cNvPr id="57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Configuration of EC2 logs and CloudWatch agent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Coding Lambda log processor</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Route particular log entries to Lambda with a CloudWatch Subscription Filter</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Reviewing log processing events &amp; alerts</a:t>
            </a:r>
            <a:endParaRPr lang="en-US" sz="2200" b="0" strike="noStrike" spc="-1">
              <a:solidFill>
                <a:srgbClr val="000000"/>
              </a:solidFill>
              <a:latin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580"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58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What percentage of your job is operations?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0-10%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10-30%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30-50%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Half or more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S6: Operations Automation</a:t>
            </a:r>
          </a:p>
        </p:txBody>
      </p:sp>
      <p:sp>
        <p:nvSpPr>
          <p:cNvPr id="58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Common opportunities for automating operational issues.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operations services (Trusted Advisor, EventBridge, CloudWatch Dashboards).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Operations Lab.</a:t>
            </a:r>
            <a:endParaRPr lang="en-US" sz="2200" b="0" strike="noStrike" spc="-1">
              <a:solidFill>
                <a:srgbClr val="000000"/>
              </a:solidFill>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Operations Automation</a:t>
            </a:r>
          </a:p>
        </p:txBody>
      </p:sp>
      <p:sp>
        <p:nvSpPr>
          <p:cNvPr id="58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Health checks, notifications, and resolution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Resource scarcity (</a:t>
            </a:r>
            <a:r>
              <a:rPr lang="en-US" sz="2000" b="0" u="sng" strike="noStrike" spc="-1">
                <a:solidFill>
                  <a:srgbClr val="0000FF"/>
                </a:solidFill>
                <a:uFillTx/>
                <a:latin typeface="Calibri"/>
                <a:hlinkClick r:id="rId3"/>
              </a:rPr>
              <a:t>EBS volume resizing</a:t>
            </a:r>
            <a:r>
              <a:rPr lang="en-US" sz="20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Cost-saving via right-sizing of AWS infrastructure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Automating </a:t>
            </a:r>
            <a:r>
              <a:rPr lang="en-US" sz="2000" b="0" u="sng" strike="noStrike" spc="-1">
                <a:solidFill>
                  <a:srgbClr val="0000FF"/>
                </a:solidFill>
                <a:uFillTx/>
                <a:latin typeface="Calibri"/>
                <a:hlinkClick r:id="rId4"/>
              </a:rPr>
              <a:t>start/stop of resources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Dashboard creation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 serverless </a:t>
            </a:r>
            <a:r>
              <a:rPr lang="en-US" sz="2000" b="0" u="sng" strike="noStrike" spc="-1">
                <a:solidFill>
                  <a:srgbClr val="0000FF"/>
                </a:solidFill>
                <a:uFillTx/>
                <a:latin typeface="Calibri"/>
                <a:hlinkClick r:id="rId5"/>
              </a:rPr>
              <a:t>dashboards in S3 with AJAX Lambda hooks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Security automation</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6"/>
              </a:rPr>
              <a:t>Tag-based GRC Compliance</a:t>
            </a:r>
            <a:endParaRPr lang="en-US" sz="2000" b="0" strike="noStrike" spc="-1">
              <a:solidFill>
                <a:srgbClr val="000000"/>
              </a:solidFill>
              <a:latin typeface="Calibri"/>
            </a:endParaRPr>
          </a:p>
          <a:p>
            <a:endParaRPr lang="en-US" sz="2000" b="0" strike="noStrike" spc="-1">
              <a:solidFill>
                <a:srgbClr val="000000"/>
              </a:solidFill>
              <a:latin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Trusted Advisor</a:t>
            </a:r>
          </a:p>
        </p:txBody>
      </p:sp>
      <p:pic>
        <p:nvPicPr>
          <p:cNvPr id="588" name="Graphic 7"/>
          <p:cNvPicPr/>
          <p:nvPr/>
        </p:nvPicPr>
        <p:blipFill>
          <a:blip r:embed="rId2"/>
          <a:stretch/>
        </p:blipFill>
        <p:spPr>
          <a:xfrm>
            <a:off x="7592040" y="179640"/>
            <a:ext cx="761760" cy="761760"/>
          </a:xfrm>
          <a:prstGeom prst="rect">
            <a:avLst/>
          </a:prstGeom>
          <a:ln>
            <a:noFill/>
          </a:ln>
        </p:spPr>
      </p:pic>
      <p:pic>
        <p:nvPicPr>
          <p:cNvPr id="589" name="Picture 2"/>
          <p:cNvPicPr/>
          <p:nvPr/>
        </p:nvPicPr>
        <p:blipFill>
          <a:blip r:embed="rId3"/>
          <a:stretch/>
        </p:blipFill>
        <p:spPr>
          <a:xfrm>
            <a:off x="724320" y="1958040"/>
            <a:ext cx="7884000" cy="1898280"/>
          </a:xfrm>
          <a:prstGeom prst="rect">
            <a:avLst/>
          </a:prstGeom>
          <a:ln>
            <a:noFill/>
          </a:ln>
        </p:spPr>
      </p:pic>
      <p:sp>
        <p:nvSpPr>
          <p:cNvPr id="590" name="CustomShape 2"/>
          <p:cNvSpPr/>
          <p:nvPr/>
        </p:nvSpPr>
        <p:spPr>
          <a:xfrm>
            <a:off x="5315760" y="3809160"/>
            <a:ext cx="3195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4"/>
              </a:rPr>
              <a:t>Real-time TA status monitoring…</a:t>
            </a:r>
            <a:endParaRPr lang="en-US" sz="18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a:t>
            </a:r>
          </a:p>
        </p:txBody>
      </p:sp>
      <p:pic>
        <p:nvPicPr>
          <p:cNvPr id="592" name="Graphic 19"/>
          <p:cNvPicPr/>
          <p:nvPr/>
        </p:nvPicPr>
        <p:blipFill>
          <a:blip r:embed="rId2"/>
          <a:stretch/>
        </p:blipFill>
        <p:spPr>
          <a:xfrm>
            <a:off x="7592040" y="179640"/>
            <a:ext cx="761760" cy="761760"/>
          </a:xfrm>
          <a:prstGeom prst="rect">
            <a:avLst/>
          </a:prstGeom>
          <a:ln>
            <a:noFill/>
          </a:ln>
        </p:spPr>
      </p:pic>
      <p:pic>
        <p:nvPicPr>
          <p:cNvPr id="593" name="Picture 2"/>
          <p:cNvPicPr/>
          <p:nvPr/>
        </p:nvPicPr>
        <p:blipFill>
          <a:blip r:embed="rId3"/>
          <a:stretch/>
        </p:blipFill>
        <p:spPr>
          <a:xfrm>
            <a:off x="986040" y="1506600"/>
            <a:ext cx="7171560" cy="263448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EventBridge</a:t>
            </a:r>
          </a:p>
        </p:txBody>
      </p:sp>
      <p:sp>
        <p:nvSpPr>
          <p:cNvPr id="595"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“Serverless event bus to build event-driven apps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Events can be generated from:</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AWS Services (+cross acct, region) – 90+ svcs as sources, 17 as targets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Your Apps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a:t>
            </a:r>
            <a:r>
              <a:rPr lang="en-US" sz="2000" b="0" strike="noStrike" spc="-1" baseline="30000">
                <a:solidFill>
                  <a:srgbClr val="000000"/>
                </a:solidFill>
                <a:latin typeface="Calibri"/>
              </a:rPr>
              <a:t>rd</a:t>
            </a:r>
            <a:r>
              <a:rPr lang="en-US" sz="2000" b="0" strike="noStrike" spc="-1">
                <a:solidFill>
                  <a:srgbClr val="000000"/>
                </a:solidFill>
                <a:latin typeface="Calibri"/>
              </a:rPr>
              <a:t> party SaaS sources like Zendesk or Shopify (21+ native SaaS integrations, SaaS events travel AWS network, not pub)</a:t>
            </a:r>
          </a:p>
        </p:txBody>
      </p:sp>
      <p:pic>
        <p:nvPicPr>
          <p:cNvPr id="596" name="Graphic 19"/>
          <p:cNvPicPr/>
          <p:nvPr/>
        </p:nvPicPr>
        <p:blipFill>
          <a:blip r:embed="rId3"/>
          <a:stretch/>
        </p:blipFill>
        <p:spPr>
          <a:xfrm>
            <a:off x="7630920" y="179640"/>
            <a:ext cx="761760" cy="76176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19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 Lambda?</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Played with it a bit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Fairly proficient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Quite advanced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Shape 1"/>
          <p:cNvSpPr txBox="1"/>
          <p:nvPr/>
        </p:nvSpPr>
        <p:spPr>
          <a:xfrm>
            <a:off x="805680" y="0"/>
            <a:ext cx="7547760" cy="116532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EventBridge:</a:t>
            </a:r>
            <a:br/>
            <a:r>
              <a:rPr lang="en-US" sz="3600" b="0" strike="noStrike" spc="-1">
                <a:solidFill>
                  <a:srgbClr val="000000"/>
                </a:solidFill>
                <a:latin typeface="Calibri"/>
              </a:rPr>
              <a:t>Directed vs Observable</a:t>
            </a:r>
          </a:p>
        </p:txBody>
      </p:sp>
      <p:pic>
        <p:nvPicPr>
          <p:cNvPr id="598" name="Graphic 19"/>
          <p:cNvPicPr/>
          <p:nvPr/>
        </p:nvPicPr>
        <p:blipFill>
          <a:blip r:embed="rId3"/>
          <a:stretch/>
        </p:blipFill>
        <p:spPr>
          <a:xfrm>
            <a:off x="7630920" y="179640"/>
            <a:ext cx="761760" cy="761760"/>
          </a:xfrm>
          <a:prstGeom prst="rect">
            <a:avLst/>
          </a:prstGeom>
          <a:ln>
            <a:noFill/>
          </a:ln>
        </p:spPr>
      </p:pic>
      <p:pic>
        <p:nvPicPr>
          <p:cNvPr id="599" name="Picture 2"/>
          <p:cNvPicPr/>
          <p:nvPr/>
        </p:nvPicPr>
        <p:blipFill>
          <a:blip r:embed="rId4"/>
          <a:srcRect t="13420" b="13976"/>
          <a:stretch/>
        </p:blipFill>
        <p:spPr>
          <a:xfrm>
            <a:off x="1798560" y="1165680"/>
            <a:ext cx="5831640" cy="327348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EventBridge Architecture</a:t>
            </a:r>
          </a:p>
        </p:txBody>
      </p:sp>
      <p:pic>
        <p:nvPicPr>
          <p:cNvPr id="601" name="Graphic 19"/>
          <p:cNvPicPr/>
          <p:nvPr/>
        </p:nvPicPr>
        <p:blipFill>
          <a:blip r:embed="rId3"/>
          <a:stretch/>
        </p:blipFill>
        <p:spPr>
          <a:xfrm>
            <a:off x="7630920" y="179640"/>
            <a:ext cx="761760" cy="761760"/>
          </a:xfrm>
          <a:prstGeom prst="rect">
            <a:avLst/>
          </a:prstGeom>
          <a:ln>
            <a:noFill/>
          </a:ln>
        </p:spPr>
      </p:pic>
      <p:pic>
        <p:nvPicPr>
          <p:cNvPr id="602" name="Picture 2"/>
          <p:cNvPicPr/>
          <p:nvPr/>
        </p:nvPicPr>
        <p:blipFill>
          <a:blip r:embed="rId4"/>
          <a:stretch/>
        </p:blipFill>
        <p:spPr>
          <a:xfrm>
            <a:off x="1176840" y="1184400"/>
            <a:ext cx="6790320" cy="334440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CloudWatch Dashboards</a:t>
            </a:r>
          </a:p>
        </p:txBody>
      </p:sp>
      <p:sp>
        <p:nvSpPr>
          <p:cNvPr id="60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Display graphs &amp; widgets (cross acct &amp; region)</a:t>
            </a:r>
          </a:p>
          <a:p>
            <a:pPr>
              <a:lnSpc>
                <a:spcPct val="100000"/>
              </a:lnSpc>
              <a:spcBef>
                <a:spcPts val="439"/>
              </a:spcBef>
            </a:pPr>
            <a:endParaRPr lang="en-US" sz="2200" b="0" strike="noStrike" spc="-1">
              <a:solidFill>
                <a:srgbClr val="000000"/>
              </a:solidFill>
              <a:latin typeface="Calibri"/>
            </a:endParaRPr>
          </a:p>
        </p:txBody>
      </p:sp>
      <p:pic>
        <p:nvPicPr>
          <p:cNvPr id="605" name="Picture 2"/>
          <p:cNvPicPr/>
          <p:nvPr/>
        </p:nvPicPr>
        <p:blipFill>
          <a:blip r:embed="rId3"/>
          <a:stretch/>
        </p:blipFill>
        <p:spPr>
          <a:xfrm>
            <a:off x="1554120" y="1698480"/>
            <a:ext cx="5792400" cy="3102120"/>
          </a:xfrm>
          <a:prstGeom prst="rect">
            <a:avLst/>
          </a:prstGeom>
          <a:ln>
            <a:noFill/>
          </a:ln>
        </p:spPr>
      </p:pic>
      <p:pic>
        <p:nvPicPr>
          <p:cNvPr id="606" name="Graphic 17"/>
          <p:cNvPicPr/>
          <p:nvPr/>
        </p:nvPicPr>
        <p:blipFill>
          <a:blip r:embed="rId4"/>
          <a:stretch/>
        </p:blipFill>
        <p:spPr>
          <a:xfrm>
            <a:off x="7576200" y="179640"/>
            <a:ext cx="761760" cy="761760"/>
          </a:xfrm>
          <a:prstGeom prst="rect">
            <a:avLst/>
          </a:prstGeom>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805680" y="0"/>
            <a:ext cx="7547760" cy="169596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4: </a:t>
            </a:r>
            <a:r>
              <a:rPr lang="en-US" sz="3600" b="0" strike="noStrike" spc="-1">
                <a:solidFill>
                  <a:srgbClr val="000000"/>
                </a:solidFill>
                <a:latin typeface="Guardian Sans Text"/>
              </a:rPr>
              <a:t>Automating GuardDuty and EventBridge alerts to update CloudWatch dashboards</a:t>
            </a:r>
            <a:endParaRPr lang="en-US" sz="3600" b="0" strike="noStrike" spc="-1">
              <a:solidFill>
                <a:srgbClr val="000000"/>
              </a:solidFill>
              <a:latin typeface="Calibri"/>
            </a:endParaRPr>
          </a:p>
        </p:txBody>
      </p:sp>
      <p:sp>
        <p:nvSpPr>
          <p:cNvPr id="60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Building a simple CloudWatch Dashboard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Integrating GuardDuty findings into basic CW Dashboard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Updating CW Dashboards with real time EventBridge updates</a:t>
            </a:r>
            <a:endParaRPr lang="en-US" sz="2200" b="0" strike="noStrike" spc="-1">
              <a:solidFill>
                <a:srgbClr val="000000"/>
              </a:solidFill>
              <a:latin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610"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3</a:t>
            </a:r>
          </a:p>
        </p:txBody>
      </p:sp>
      <p:sp>
        <p:nvSpPr>
          <p:cNvPr id="61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S7: Security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A5: ACTIVITY: Automated WAF rule updates via GuardDuty finding notification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S8: Governance, Regulation and Compliance (GRC) Automation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A6: ACTIVITY: Automated EC2 and S3 scanning and remediation using Inspector, Macie, and Lambda action (50 mins)Q&amp;A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S7: Security Automation</a:t>
            </a:r>
          </a:p>
        </p:txBody>
      </p:sp>
      <p:sp>
        <p:nvSpPr>
          <p:cNvPr id="6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Security services (AWS WAF, AWS Config, Guard Duty, KMS, Detective).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Security Activity.</a:t>
            </a:r>
            <a:endParaRPr lang="en-US" sz="2200" b="0" strike="noStrike" spc="-1">
              <a:solidFill>
                <a:srgbClr val="000000"/>
              </a:solidFill>
              <a:latin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200" b="0" strike="noStrike" spc="-1">
                <a:solidFill>
                  <a:srgbClr val="000000"/>
                </a:solidFill>
                <a:latin typeface="Calibri"/>
              </a:rPr>
              <a:t>AWS’ Toolkit to Detect-&gt;Protect-&gt;Respond</a:t>
            </a:r>
          </a:p>
        </p:txBody>
      </p:sp>
      <p:pic>
        <p:nvPicPr>
          <p:cNvPr id="616" name="Picture 4"/>
          <p:cNvPicPr/>
          <p:nvPr/>
        </p:nvPicPr>
        <p:blipFill>
          <a:blip r:embed="rId3"/>
          <a:stretch/>
        </p:blipFill>
        <p:spPr>
          <a:xfrm>
            <a:off x="837360" y="915840"/>
            <a:ext cx="432000" cy="794160"/>
          </a:xfrm>
          <a:prstGeom prst="rect">
            <a:avLst/>
          </a:prstGeom>
          <a:ln>
            <a:noFill/>
          </a:ln>
        </p:spPr>
      </p:pic>
      <p:pic>
        <p:nvPicPr>
          <p:cNvPr id="617" name="Picture 6"/>
          <p:cNvPicPr/>
          <p:nvPr/>
        </p:nvPicPr>
        <p:blipFill>
          <a:blip r:embed="rId4"/>
          <a:stretch/>
        </p:blipFill>
        <p:spPr>
          <a:xfrm>
            <a:off x="2519280" y="1048320"/>
            <a:ext cx="626400" cy="627840"/>
          </a:xfrm>
          <a:prstGeom prst="rect">
            <a:avLst/>
          </a:prstGeom>
          <a:ln>
            <a:noFill/>
          </a:ln>
        </p:spPr>
      </p:pic>
      <p:pic>
        <p:nvPicPr>
          <p:cNvPr id="618" name="Picture 8"/>
          <p:cNvPicPr/>
          <p:nvPr/>
        </p:nvPicPr>
        <p:blipFill>
          <a:blip r:embed="rId5"/>
          <a:stretch/>
        </p:blipFill>
        <p:spPr>
          <a:xfrm>
            <a:off x="4144320" y="1048320"/>
            <a:ext cx="603360" cy="627840"/>
          </a:xfrm>
          <a:prstGeom prst="rect">
            <a:avLst/>
          </a:prstGeom>
          <a:ln>
            <a:noFill/>
          </a:ln>
        </p:spPr>
      </p:pic>
      <p:pic>
        <p:nvPicPr>
          <p:cNvPr id="619" name="Picture 10"/>
          <p:cNvPicPr/>
          <p:nvPr/>
        </p:nvPicPr>
        <p:blipFill>
          <a:blip r:embed="rId6"/>
          <a:stretch/>
        </p:blipFill>
        <p:spPr>
          <a:xfrm>
            <a:off x="7851600" y="1057320"/>
            <a:ext cx="502200" cy="652320"/>
          </a:xfrm>
          <a:prstGeom prst="rect">
            <a:avLst/>
          </a:prstGeom>
          <a:ln>
            <a:noFill/>
          </a:ln>
        </p:spPr>
      </p:pic>
      <p:pic>
        <p:nvPicPr>
          <p:cNvPr id="620" name="Picture 11"/>
          <p:cNvPicPr/>
          <p:nvPr/>
        </p:nvPicPr>
        <p:blipFill>
          <a:blip r:embed="rId5"/>
          <a:stretch/>
        </p:blipFill>
        <p:spPr>
          <a:xfrm>
            <a:off x="5997960" y="1048320"/>
            <a:ext cx="603360" cy="627840"/>
          </a:xfrm>
          <a:prstGeom prst="rect">
            <a:avLst/>
          </a:prstGeom>
          <a:ln>
            <a:noFill/>
          </a:ln>
        </p:spPr>
      </p:pic>
      <p:sp>
        <p:nvSpPr>
          <p:cNvPr id="621" name="CustomShape 2"/>
          <p:cNvSpPr/>
          <p:nvPr/>
        </p:nvSpPr>
        <p:spPr>
          <a:xfrm>
            <a:off x="603360" y="1717200"/>
            <a:ext cx="89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Identity</a:t>
            </a:r>
            <a:endParaRPr lang="en-US" sz="1800" b="0" strike="noStrike" spc="-1">
              <a:latin typeface="Arial"/>
            </a:endParaRPr>
          </a:p>
        </p:txBody>
      </p:sp>
      <p:sp>
        <p:nvSpPr>
          <p:cNvPr id="622" name="CustomShape 3"/>
          <p:cNvSpPr/>
          <p:nvPr/>
        </p:nvSpPr>
        <p:spPr>
          <a:xfrm>
            <a:off x="2296440" y="1710360"/>
            <a:ext cx="1087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Detection</a:t>
            </a:r>
            <a:endParaRPr lang="en-US" sz="1800" b="0" strike="noStrike" spc="-1">
              <a:latin typeface="Arial"/>
            </a:endParaRPr>
          </a:p>
        </p:txBody>
      </p:sp>
      <p:sp>
        <p:nvSpPr>
          <p:cNvPr id="623" name="CustomShape 4"/>
          <p:cNvSpPr/>
          <p:nvPr/>
        </p:nvSpPr>
        <p:spPr>
          <a:xfrm>
            <a:off x="5725080" y="1710360"/>
            <a:ext cx="11487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Storage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4" name="CustomShape 5"/>
          <p:cNvSpPr/>
          <p:nvPr/>
        </p:nvSpPr>
        <p:spPr>
          <a:xfrm>
            <a:off x="3716640" y="1717200"/>
            <a:ext cx="14583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Infrastructure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5" name="CustomShape 6"/>
          <p:cNvSpPr/>
          <p:nvPr/>
        </p:nvSpPr>
        <p:spPr>
          <a:xfrm>
            <a:off x="3716640" y="1721880"/>
            <a:ext cx="14583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Infrastructure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6" name="CustomShape 7"/>
          <p:cNvSpPr/>
          <p:nvPr/>
        </p:nvSpPr>
        <p:spPr>
          <a:xfrm>
            <a:off x="7566840" y="1717200"/>
            <a:ext cx="1071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Response</a:t>
            </a:r>
            <a:endParaRPr lang="en-US" sz="1800" b="0" strike="noStrike" spc="-1">
              <a:latin typeface="Arial"/>
            </a:endParaRPr>
          </a:p>
        </p:txBody>
      </p:sp>
      <p:sp>
        <p:nvSpPr>
          <p:cNvPr id="627" name="CustomShape 8"/>
          <p:cNvSpPr/>
          <p:nvPr/>
        </p:nvSpPr>
        <p:spPr>
          <a:xfrm>
            <a:off x="228600" y="2473920"/>
            <a:ext cx="1649160" cy="100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Identity and Access Management (IAM)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Organizations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Secrets Manager</a:t>
            </a:r>
            <a:endParaRPr lang="en-US" sz="1200" b="0" strike="noStrike" spc="-1">
              <a:latin typeface="Arial"/>
            </a:endParaRPr>
          </a:p>
        </p:txBody>
      </p:sp>
      <p:pic>
        <p:nvPicPr>
          <p:cNvPr id="628" name="Picture 4"/>
          <p:cNvPicPr/>
          <p:nvPr/>
        </p:nvPicPr>
        <p:blipFill>
          <a:blip r:embed="rId7"/>
          <a:stretch/>
        </p:blipFill>
        <p:spPr>
          <a:xfrm>
            <a:off x="4650120" y="1362600"/>
            <a:ext cx="440640" cy="430200"/>
          </a:xfrm>
          <a:prstGeom prst="rect">
            <a:avLst/>
          </a:prstGeom>
          <a:ln>
            <a:noFill/>
          </a:ln>
        </p:spPr>
      </p:pic>
      <p:pic>
        <p:nvPicPr>
          <p:cNvPr id="629" name="Graphic 30"/>
          <p:cNvPicPr/>
          <p:nvPr/>
        </p:nvPicPr>
        <p:blipFill>
          <a:blip r:embed="rId8"/>
          <a:srcRect l="17008" t="4094" r="19449" b="3701"/>
          <a:stretch/>
        </p:blipFill>
        <p:spPr>
          <a:xfrm>
            <a:off x="6433560" y="1362600"/>
            <a:ext cx="290160" cy="421200"/>
          </a:xfrm>
          <a:prstGeom prst="rect">
            <a:avLst/>
          </a:prstGeom>
          <a:ln>
            <a:noFill/>
          </a:ln>
        </p:spPr>
      </p:pic>
      <p:sp>
        <p:nvSpPr>
          <p:cNvPr id="630" name="CustomShape 9"/>
          <p:cNvSpPr/>
          <p:nvPr/>
        </p:nvSpPr>
        <p:spPr>
          <a:xfrm>
            <a:off x="2002680" y="2473920"/>
            <a:ext cx="1649160" cy="13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CloudTrail</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CloudWatch</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Config</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Detective</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GuardDuty</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Security Hub</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VPC flow logs</a:t>
            </a:r>
            <a:endParaRPr lang="en-US" sz="1200" b="0" strike="noStrike" spc="-1">
              <a:latin typeface="Arial"/>
            </a:endParaRPr>
          </a:p>
        </p:txBody>
      </p:sp>
      <p:sp>
        <p:nvSpPr>
          <p:cNvPr id="631" name="CustomShape 10"/>
          <p:cNvSpPr/>
          <p:nvPr/>
        </p:nvSpPr>
        <p:spPr>
          <a:xfrm>
            <a:off x="3621600" y="2473920"/>
            <a:ext cx="1649160" cy="13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Firewall Manager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Inspector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Shield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Systems Manager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WAF</a:t>
            </a:r>
            <a:endParaRPr lang="en-US" sz="1200" b="0" strike="noStrike" spc="-1">
              <a:latin typeface="Arial"/>
            </a:endParaRPr>
          </a:p>
        </p:txBody>
      </p:sp>
      <p:sp>
        <p:nvSpPr>
          <p:cNvPr id="632" name="CustomShape 11"/>
          <p:cNvSpPr/>
          <p:nvPr/>
        </p:nvSpPr>
        <p:spPr>
          <a:xfrm>
            <a:off x="5474880" y="2473920"/>
            <a:ext cx="164916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Cloud HSM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KMS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Macie</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Server-side encryption (KMS-backed)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Client-side encryption (always possible)</a:t>
            </a:r>
            <a:endParaRPr lang="en-US" sz="1200" b="0" strike="noStrike" spc="-1">
              <a:latin typeface="Arial"/>
            </a:endParaRPr>
          </a:p>
        </p:txBody>
      </p:sp>
      <p:sp>
        <p:nvSpPr>
          <p:cNvPr id="633" name="CustomShape 12"/>
          <p:cNvSpPr/>
          <p:nvPr/>
        </p:nvSpPr>
        <p:spPr>
          <a:xfrm>
            <a:off x="7278120" y="2474280"/>
            <a:ext cx="1649160" cy="118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Config rules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Lambda</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Systems Manager (Automation Documents)</a:t>
            </a:r>
            <a:endParaRPr lang="en-US" sz="1200" b="0" strike="noStrike" spc="-1">
              <a:latin typeface="Arial"/>
            </a:endParaRPr>
          </a:p>
        </p:txBody>
      </p:sp>
      <p:sp>
        <p:nvSpPr>
          <p:cNvPr id="634" name="CustomShape 13"/>
          <p:cNvSpPr/>
          <p:nvPr/>
        </p:nvSpPr>
        <p:spPr>
          <a:xfrm>
            <a:off x="5221080" y="4264200"/>
            <a:ext cx="3401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…we’ll look at all of these services!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Poll (single answer)</a:t>
            </a:r>
          </a:p>
        </p:txBody>
      </p:sp>
      <p:sp>
        <p:nvSpPr>
          <p:cNvPr id="63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of your role is security focused?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&lt; 10%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10-30%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30-50%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North of 50%</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a:t>
            </a:r>
          </a:p>
        </p:txBody>
      </p:sp>
      <p:sp>
        <p:nvSpPr>
          <p:cNvPr id="63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“THE BEST ‘front door’ DDOS protection for your apps”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Protects against common web exploits such as: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Layer 7 inspection and filtering for </a:t>
            </a:r>
            <a:r>
              <a:rPr lang="en-US" sz="2000" b="0" u="sng" strike="noStrike" spc="-1">
                <a:solidFill>
                  <a:srgbClr val="0000FF"/>
                </a:solidFill>
                <a:uFillTx/>
                <a:latin typeface="Calibri"/>
                <a:hlinkClick r:id="rId2"/>
              </a:rPr>
              <a:t>OWASP</a:t>
            </a:r>
            <a:r>
              <a:rPr lang="en-US" sz="2000" b="0" strike="noStrike" spc="-1">
                <a:solidFill>
                  <a:srgbClr val="000000"/>
                </a:solidFill>
                <a:latin typeface="Calibri"/>
              </a:rPr>
              <a:t>, </a:t>
            </a:r>
            <a:r>
              <a:rPr lang="en-US" sz="2000" b="0" u="sng" strike="noStrike" spc="-1">
                <a:solidFill>
                  <a:srgbClr val="0000FF"/>
                </a:solidFill>
                <a:uFillTx/>
                <a:latin typeface="Calibri"/>
                <a:hlinkClick r:id="rId3"/>
              </a:rPr>
              <a:t>CVE</a:t>
            </a:r>
            <a:r>
              <a:rPr lang="en-US" sz="2000" b="0" strike="noStrike" spc="-1">
                <a:solidFill>
                  <a:srgbClr val="000000"/>
                </a:solidFill>
                <a:latin typeface="Calibri"/>
              </a:rPr>
              <a:t>,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SQL Injection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Cross-site scripting (xss)</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AWS and 3</a:t>
            </a:r>
            <a:r>
              <a:rPr lang="en-US" sz="2200" b="0" u="sng" strike="noStrike" spc="-1" baseline="30000">
                <a:solidFill>
                  <a:srgbClr val="0000FF"/>
                </a:solidFill>
                <a:uFillTx/>
                <a:latin typeface="Calibri"/>
                <a:hlinkClick r:id="rId4"/>
              </a:rPr>
              <a:t>rd</a:t>
            </a:r>
            <a:r>
              <a:rPr lang="en-US" sz="2200" b="0" u="sng" strike="noStrike" spc="-1">
                <a:solidFill>
                  <a:srgbClr val="0000FF"/>
                </a:solidFill>
                <a:uFillTx/>
                <a:latin typeface="Calibri"/>
                <a:hlinkClick r:id="rId4"/>
              </a:rPr>
              <a:t> party Managed </a:t>
            </a:r>
            <a:r>
              <a:rPr lang="en-US" sz="2200" b="0" strike="noStrike" spc="-1">
                <a:solidFill>
                  <a:srgbClr val="000000"/>
                </a:solidFill>
                <a:latin typeface="Calibri"/>
              </a:rPr>
              <a:t>rules available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Deploys to CloudFront CDN, ALB, API Gateway, </a:t>
            </a:r>
            <a:r>
              <a:rPr lang="en-US" sz="2200" b="0" u="sng" strike="noStrike" spc="-1">
                <a:solidFill>
                  <a:srgbClr val="0000FF"/>
                </a:solidFill>
                <a:uFillTx/>
                <a:latin typeface="Calibri"/>
                <a:hlinkClick r:id="rId5"/>
              </a:rPr>
              <a:t>Firewall Manager</a:t>
            </a:r>
            <a:r>
              <a:rPr lang="en-US" sz="22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API capabilities provide infinite automation possibilites</a:t>
            </a:r>
          </a:p>
          <a:p>
            <a:endParaRPr lang="en-US" sz="2200" b="0" strike="noStrike" spc="-1">
              <a:solidFill>
                <a:srgbClr val="000000"/>
              </a:solidFill>
              <a:latin typeface="Calibri"/>
            </a:endParaRPr>
          </a:p>
        </p:txBody>
      </p:sp>
      <p:pic>
        <p:nvPicPr>
          <p:cNvPr id="639" name="Graphic 8"/>
          <p:cNvPicPr/>
          <p:nvPr/>
        </p:nvPicPr>
        <p:blipFill>
          <a:blip r:embed="rId6"/>
          <a:stretch/>
        </p:blipFill>
        <p:spPr>
          <a:xfrm>
            <a:off x="7592040" y="179640"/>
            <a:ext cx="761760" cy="7617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S1: Introduction to Lambda</a:t>
            </a:r>
          </a:p>
        </p:txBody>
      </p:sp>
      <p:sp>
        <p:nvSpPr>
          <p:cNvPr id="19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outline &amp; objectives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Value props of serverless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limits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Invocation methods (push, pull, direct invoke, scheduled action)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Basic anatomy of a Lambda function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 High Level</a:t>
            </a:r>
          </a:p>
        </p:txBody>
      </p:sp>
      <p:pic>
        <p:nvPicPr>
          <p:cNvPr id="641" name="Picture 2"/>
          <p:cNvPicPr/>
          <p:nvPr/>
        </p:nvPicPr>
        <p:blipFill>
          <a:blip r:embed="rId2"/>
          <a:stretch/>
        </p:blipFill>
        <p:spPr>
          <a:xfrm>
            <a:off x="1042560" y="1526400"/>
            <a:ext cx="7058520" cy="2090160"/>
          </a:xfrm>
          <a:prstGeom prst="rect">
            <a:avLst/>
          </a:prstGeom>
          <a:ln>
            <a:noFill/>
          </a:ln>
        </p:spPr>
      </p:pic>
      <p:pic>
        <p:nvPicPr>
          <p:cNvPr id="642"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 </a:t>
            </a:r>
            <a:r>
              <a:rPr lang="en-US" sz="3600" b="0" u="sng" strike="noStrike" spc="-1">
                <a:solidFill>
                  <a:srgbClr val="0000FF"/>
                </a:solidFill>
                <a:uFillTx/>
                <a:latin typeface="Calibri"/>
                <a:hlinkClick r:id="rId2"/>
              </a:rPr>
              <a:t>Details</a:t>
            </a:r>
            <a:endParaRPr lang="en-US" sz="3600" b="0" strike="noStrike" spc="-1">
              <a:solidFill>
                <a:srgbClr val="000000"/>
              </a:solidFill>
              <a:latin typeface="Calibri"/>
            </a:endParaRPr>
          </a:p>
        </p:txBody>
      </p:sp>
      <p:sp>
        <p:nvSpPr>
          <p:cNvPr id="64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Web traffic filtering</a:t>
            </a:r>
            <a:r>
              <a:rPr lang="en-US" sz="2200" b="0" strike="noStrike" spc="-1">
                <a:solidFill>
                  <a:srgbClr val="000000"/>
                </a:solidFill>
                <a:latin typeface="Calibri"/>
              </a:rPr>
              <a:t>: Custom or managed rule sets to block traffic on L7 entities.</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Bot Control</a:t>
            </a:r>
            <a:r>
              <a:rPr lang="en-US" sz="2200" b="0" strike="noStrike" spc="-1">
                <a:solidFill>
                  <a:srgbClr val="000000"/>
                </a:solidFill>
                <a:latin typeface="Calibri"/>
              </a:rPr>
              <a:t>: Mgd rule group for common bots like scrapers, crawlers, etc.</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Account takeover fraud prevention</a:t>
            </a:r>
            <a:r>
              <a:rPr lang="en-US" sz="2200" b="0" strike="noStrike" spc="-1">
                <a:solidFill>
                  <a:srgbClr val="000000"/>
                </a:solidFill>
                <a:latin typeface="Calibri"/>
              </a:rPr>
              <a:t>: Mgd rule group which monitors console login page for unauthorized access.</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Full-featured API</a:t>
            </a:r>
            <a:r>
              <a:rPr lang="en-US" sz="2200" b="0" strike="noStrike" spc="-1">
                <a:solidFill>
                  <a:srgbClr val="000000"/>
                </a:solidFill>
                <a:latin typeface="Calibri"/>
              </a:rPr>
              <a:t>: Can be triggered via Lambda, AWS CLI, etc.</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CloudWatch integration</a:t>
            </a:r>
            <a:r>
              <a:rPr lang="en-US" sz="2200" b="0" strike="noStrike" spc="-1">
                <a:solidFill>
                  <a:srgbClr val="000000"/>
                </a:solidFill>
                <a:latin typeface="Calibri"/>
              </a:rPr>
              <a:t>: Real-time metrics &amp; alerting on IP addresses, geo locations, User-Agents, Referrers for alerting on specific attacks.</a:t>
            </a:r>
          </a:p>
        </p:txBody>
      </p:sp>
      <p:pic>
        <p:nvPicPr>
          <p:cNvPr id="645"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a:t>
            </a:r>
          </a:p>
        </p:txBody>
      </p:sp>
      <p:sp>
        <p:nvSpPr>
          <p:cNvPr id="64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“Discover initial inventory/configuration and continually capture / be alerted to config changes of your AWS resources”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Review relationships (like SG “xyz” is used by these 14 EC2s)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View config change histories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Config Rules (mgd &amp; custom) allow for: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Automated alerting and remediation of “drift”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of SSM Automation documents -or- Lambda functions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of </a:t>
            </a:r>
            <a:r>
              <a:rPr lang="en-US" sz="2000" b="0" u="sng" strike="noStrike" spc="-1">
                <a:solidFill>
                  <a:srgbClr val="0000FF"/>
                </a:solidFill>
                <a:uFillTx/>
                <a:latin typeface="Calibri"/>
                <a:hlinkClick r:id="rId2"/>
              </a:rPr>
              <a:t>conformance packs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cross-account, cross-Region, with Organizations</a:t>
            </a:r>
          </a:p>
          <a:p>
            <a:endParaRPr lang="en-US" sz="2200" b="0" strike="noStrike" spc="-1">
              <a:solidFill>
                <a:srgbClr val="000000"/>
              </a:solidFill>
              <a:latin typeface="Calibri"/>
            </a:endParaRPr>
          </a:p>
        </p:txBody>
      </p:sp>
      <p:pic>
        <p:nvPicPr>
          <p:cNvPr id="648"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High Level</a:t>
            </a:r>
          </a:p>
        </p:txBody>
      </p:sp>
      <p:pic>
        <p:nvPicPr>
          <p:cNvPr id="650" name="Graphic 8"/>
          <p:cNvPicPr/>
          <p:nvPr/>
        </p:nvPicPr>
        <p:blipFill>
          <a:blip r:embed="rId2"/>
          <a:stretch/>
        </p:blipFill>
        <p:spPr>
          <a:xfrm>
            <a:off x="7592040" y="179640"/>
            <a:ext cx="761760" cy="761760"/>
          </a:xfrm>
          <a:prstGeom prst="rect">
            <a:avLst/>
          </a:prstGeom>
          <a:ln>
            <a:noFill/>
          </a:ln>
        </p:spPr>
      </p:pic>
      <p:pic>
        <p:nvPicPr>
          <p:cNvPr id="651" name="Picture 2"/>
          <p:cNvPicPr/>
          <p:nvPr/>
        </p:nvPicPr>
        <p:blipFill>
          <a:blip r:embed="rId3"/>
          <a:stretch/>
        </p:blipFill>
        <p:spPr>
          <a:xfrm>
            <a:off x="1329840" y="1040400"/>
            <a:ext cx="6499800" cy="3062520"/>
          </a:xfrm>
          <a:prstGeom prst="rect">
            <a:avLst/>
          </a:prstGeom>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dashboard compliance</a:t>
            </a:r>
          </a:p>
        </p:txBody>
      </p:sp>
      <p:pic>
        <p:nvPicPr>
          <p:cNvPr id="653" name="Picture 6"/>
          <p:cNvPicPr/>
          <p:nvPr/>
        </p:nvPicPr>
        <p:blipFill>
          <a:blip r:embed="rId2"/>
          <a:stretch/>
        </p:blipFill>
        <p:spPr>
          <a:xfrm>
            <a:off x="376920" y="550800"/>
            <a:ext cx="8068680" cy="3886920"/>
          </a:xfrm>
          <a:prstGeom prst="rect">
            <a:avLst/>
          </a:prstGeom>
          <a:ln>
            <a:noFill/>
          </a:ln>
        </p:spPr>
      </p:pic>
      <p:sp>
        <p:nvSpPr>
          <p:cNvPr id="654" name="CustomShape 2"/>
          <p:cNvSpPr/>
          <p:nvPr/>
        </p:nvSpPr>
        <p:spPr>
          <a:xfrm>
            <a:off x="6811200" y="4555080"/>
            <a:ext cx="1625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3"/>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a:t>
            </a:r>
          </a:p>
        </p:txBody>
      </p:sp>
      <p:sp>
        <p:nvSpPr>
          <p:cNvPr id="65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“Intelligent, organization-wide threat detection with just a few clicks”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Ingests CloudTrail, VPC Flow Logs, and DNS logs and runs machine learning over them in order to detect: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AWS Account Compromise: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Known malicious IP, Unusual traffic volume, DNS exfiltration, anonymizing proxy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Instance Compromise: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RAT (Remote Access Trojan) installed, bitcoin activity, connection to known bad actor site, RDP brute force, unusual port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Malicious Reconnaissance: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Temp creds used off-instance, unusual remote IP caller, unusual instance launch, account compromise attempt</a:t>
            </a:r>
          </a:p>
          <a:p>
            <a:endParaRPr lang="en-US" sz="1400" b="0" strike="noStrike" spc="-1">
              <a:solidFill>
                <a:srgbClr val="000000"/>
              </a:solidFill>
              <a:latin typeface="Calibri"/>
            </a:endParaRPr>
          </a:p>
        </p:txBody>
      </p:sp>
      <p:pic>
        <p:nvPicPr>
          <p:cNvPr id="657" name="Graphic 19"/>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 High Level</a:t>
            </a:r>
          </a:p>
        </p:txBody>
      </p:sp>
      <p:pic>
        <p:nvPicPr>
          <p:cNvPr id="659" name="Graphic 19"/>
          <p:cNvPicPr/>
          <p:nvPr/>
        </p:nvPicPr>
        <p:blipFill>
          <a:blip r:embed="rId2"/>
          <a:stretch/>
        </p:blipFill>
        <p:spPr>
          <a:xfrm>
            <a:off x="7592040" y="179640"/>
            <a:ext cx="761760" cy="761760"/>
          </a:xfrm>
          <a:prstGeom prst="rect">
            <a:avLst/>
          </a:prstGeom>
          <a:ln>
            <a:noFill/>
          </a:ln>
        </p:spPr>
      </p:pic>
      <p:pic>
        <p:nvPicPr>
          <p:cNvPr id="660" name="Picture 2"/>
          <p:cNvPicPr/>
          <p:nvPr/>
        </p:nvPicPr>
        <p:blipFill>
          <a:blip r:embed="rId3"/>
          <a:stretch/>
        </p:blipFill>
        <p:spPr>
          <a:xfrm>
            <a:off x="986040" y="1506600"/>
            <a:ext cx="7171560" cy="2634480"/>
          </a:xfrm>
          <a:prstGeom prst="rect">
            <a:avLst/>
          </a:prstGeom>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 Use Cases</a:t>
            </a:r>
          </a:p>
        </p:txBody>
      </p:sp>
      <p:sp>
        <p:nvSpPr>
          <p:cNvPr id="66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Block unauthorized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Compromised credentials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Unusual S3, EC2, Account access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Malicious remote up and downstream communication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Enable continuous monitoring and analysis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Simplify forensics (integration with Amazon Detective)</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Automated threat response</a:t>
            </a:r>
            <a:endParaRPr lang="en-US" sz="22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APIs, CLIs, EventBridge hooks to Lambda sinks</a:t>
            </a:r>
          </a:p>
          <a:p>
            <a:pPr>
              <a:lnSpc>
                <a:spcPct val="100000"/>
              </a:lnSpc>
              <a:spcBef>
                <a:spcPts val="281"/>
              </a:spcBef>
            </a:pPr>
            <a:endParaRPr lang="en-US" sz="2000" b="0" strike="noStrike" spc="-1">
              <a:solidFill>
                <a:srgbClr val="000000"/>
              </a:solidFill>
              <a:latin typeface="Calibri"/>
            </a:endParaRPr>
          </a:p>
          <a:p>
            <a:endParaRPr lang="en-US" sz="2000" b="0" strike="noStrike" spc="-1">
              <a:solidFill>
                <a:srgbClr val="000000"/>
              </a:solidFill>
              <a:latin typeface="Calibri"/>
            </a:endParaRPr>
          </a:p>
        </p:txBody>
      </p:sp>
      <p:pic>
        <p:nvPicPr>
          <p:cNvPr id="663" name="Graphic 19"/>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KMS</a:t>
            </a:r>
          </a:p>
        </p:txBody>
      </p:sp>
      <p:sp>
        <p:nvSpPr>
          <p:cNvPr id="66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“AWS-managed, Customer-configured, </a:t>
            </a:r>
            <a:r>
              <a:rPr lang="en-US" sz="2200" b="0" i="1" strike="noStrike" spc="-1">
                <a:solidFill>
                  <a:srgbClr val="000000"/>
                </a:solidFill>
                <a:latin typeface="Calibri"/>
              </a:rPr>
              <a:t>multi-tenant</a:t>
            </a:r>
            <a:r>
              <a:rPr lang="en-US" sz="2200" b="0" strike="noStrike" spc="-1">
                <a:solidFill>
                  <a:srgbClr val="000000"/>
                </a:solidFill>
                <a:latin typeface="Calibri"/>
              </a:rPr>
              <a:t>, serverless cryptographic key creation and management”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Native integration to dozens of AWS services like S3, EBS, DynamoDB, et al.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“Master keys” never leave the device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Key material can be imported (but not exported), and multi-Region deployments supported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“front” the single-tenant Cloud HSM for native integration with AWS services &amp; single-tenant GRC compliance of Cloud HSM where required</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666" name="Graphic 7"/>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KMS: High Level</a:t>
            </a:r>
          </a:p>
        </p:txBody>
      </p:sp>
      <p:pic>
        <p:nvPicPr>
          <p:cNvPr id="668" name="Graphic 7"/>
          <p:cNvPicPr/>
          <p:nvPr/>
        </p:nvPicPr>
        <p:blipFill>
          <a:blip r:embed="rId2"/>
          <a:stretch/>
        </p:blipFill>
        <p:spPr>
          <a:xfrm>
            <a:off x="7592040" y="179640"/>
            <a:ext cx="761760" cy="761760"/>
          </a:xfrm>
          <a:prstGeom prst="rect">
            <a:avLst/>
          </a:prstGeom>
          <a:ln>
            <a:noFill/>
          </a:ln>
        </p:spPr>
      </p:pic>
      <p:pic>
        <p:nvPicPr>
          <p:cNvPr id="669" name="Picture 2"/>
          <p:cNvPicPr/>
          <p:nvPr/>
        </p:nvPicPr>
        <p:blipFill>
          <a:blip r:embed="rId3"/>
          <a:stretch/>
        </p:blipFill>
        <p:spPr>
          <a:xfrm>
            <a:off x="1794600" y="1065240"/>
            <a:ext cx="5554440" cy="301248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Course Outline &amp; Objectives</a:t>
            </a:r>
          </a:p>
        </p:txBody>
      </p:sp>
      <p:sp>
        <p:nvSpPr>
          <p:cNvPr id="19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We WILL teach you:</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Python, Lambda, AWS, Operations, Automation, GRC basics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AWS services. Namely: Cloud9, Lambda, AWS Config, IAM, EC2, TrustedAdvisor, EventBridge, CloudWatch, CloudTrail, S3, ELB, CloudFront, API Gateway, STS, VPC, Autoscaling, Systems Manager, Amazon Inspector, Secrets Manager.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We WILL NOT teach you:</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In-depth Python, Lambda, AWS, Operations, Automation, or GRC.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In-depth AWS usage for ANY of these services, INCLUDING Lambda</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671" name="Graphic 33"/>
          <p:cNvPicPr/>
          <p:nvPr/>
        </p:nvPicPr>
        <p:blipFill>
          <a:blip r:embed="rId3"/>
          <a:stretch/>
        </p:blipFill>
        <p:spPr>
          <a:xfrm>
            <a:off x="6538680" y="3421440"/>
            <a:ext cx="456840" cy="456840"/>
          </a:xfrm>
          <a:prstGeom prst="rect">
            <a:avLst/>
          </a:prstGeom>
          <a:ln>
            <a:noFill/>
          </a:ln>
        </p:spPr>
      </p:pic>
      <p:pic>
        <p:nvPicPr>
          <p:cNvPr id="672" name="Graphic 11"/>
          <p:cNvPicPr/>
          <p:nvPr/>
        </p:nvPicPr>
        <p:blipFill>
          <a:blip r:embed="rId4"/>
          <a:stretch/>
        </p:blipFill>
        <p:spPr>
          <a:xfrm>
            <a:off x="7446960" y="3137040"/>
            <a:ext cx="1364760" cy="1364760"/>
          </a:xfrm>
          <a:prstGeom prst="rect">
            <a:avLst/>
          </a:prstGeom>
          <a:ln>
            <a:noFill/>
          </a:ln>
        </p:spPr>
      </p:pic>
      <p:sp>
        <p:nvSpPr>
          <p:cNvPr id="673"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674" name="Picture 10"/>
          <p:cNvPicPr/>
          <p:nvPr/>
        </p:nvPicPr>
        <p:blipFill>
          <a:blip r:embed="rId5"/>
          <a:stretch/>
        </p:blipFill>
        <p:spPr>
          <a:xfrm>
            <a:off x="7892640" y="3592440"/>
            <a:ext cx="474120" cy="245880"/>
          </a:xfrm>
          <a:prstGeom prst="rect">
            <a:avLst/>
          </a:prstGeom>
          <a:ln>
            <a:noFill/>
          </a:ln>
        </p:spPr>
      </p:pic>
      <p:sp>
        <p:nvSpPr>
          <p:cNvPr id="675"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pic>
        <p:nvPicPr>
          <p:cNvPr id="676" name="Picture 17"/>
          <p:cNvPicPr/>
          <p:nvPr/>
        </p:nvPicPr>
        <p:blipFill>
          <a:blip r:embed="rId6"/>
          <a:stretch/>
        </p:blipFill>
        <p:spPr>
          <a:xfrm>
            <a:off x="6538680" y="3650040"/>
            <a:ext cx="124200" cy="173160"/>
          </a:xfrm>
          <a:prstGeom prst="rect">
            <a:avLst/>
          </a:prstGeom>
          <a:ln>
            <a:noFill/>
          </a:ln>
        </p:spPr>
      </p:pic>
      <p:sp>
        <p:nvSpPr>
          <p:cNvPr id="677" name="CustomShape 4"/>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678" name="Graphic 33"/>
          <p:cNvPicPr/>
          <p:nvPr/>
        </p:nvPicPr>
        <p:blipFill>
          <a:blip r:embed="rId3"/>
          <a:stretch/>
        </p:blipFill>
        <p:spPr>
          <a:xfrm>
            <a:off x="6538680" y="3713760"/>
            <a:ext cx="456840" cy="456840"/>
          </a:xfrm>
          <a:prstGeom prst="rect">
            <a:avLst/>
          </a:prstGeom>
          <a:ln>
            <a:noFill/>
          </a:ln>
        </p:spPr>
      </p:pic>
      <p:pic>
        <p:nvPicPr>
          <p:cNvPr id="679" name="Picture 19"/>
          <p:cNvPicPr/>
          <p:nvPr/>
        </p:nvPicPr>
        <p:blipFill>
          <a:blip r:embed="rId7"/>
          <a:stretch/>
        </p:blipFill>
        <p:spPr>
          <a:xfrm>
            <a:off x="833760" y="1148040"/>
            <a:ext cx="772560" cy="1045440"/>
          </a:xfrm>
          <a:prstGeom prst="rect">
            <a:avLst/>
          </a:prstGeom>
          <a:ln>
            <a:noFill/>
          </a:ln>
        </p:spPr>
      </p:pic>
      <p:pic>
        <p:nvPicPr>
          <p:cNvPr id="680" name="Graphic 17"/>
          <p:cNvPicPr/>
          <p:nvPr/>
        </p:nvPicPr>
        <p:blipFill>
          <a:blip r:embed="rId8"/>
          <a:stretch/>
        </p:blipFill>
        <p:spPr>
          <a:xfrm>
            <a:off x="4202280" y="1041120"/>
            <a:ext cx="761760" cy="761760"/>
          </a:xfrm>
          <a:prstGeom prst="rect">
            <a:avLst/>
          </a:prstGeom>
          <a:ln>
            <a:noFill/>
          </a:ln>
        </p:spPr>
      </p:pic>
      <p:sp>
        <p:nvSpPr>
          <p:cNvPr id="681" name="CustomShape 5"/>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682" name="CustomShape 6"/>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683" name="CustomShape 7"/>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684" name="Graphic 14"/>
          <p:cNvPicPr/>
          <p:nvPr/>
        </p:nvPicPr>
        <p:blipFill>
          <a:blip r:embed="rId9"/>
          <a:stretch/>
        </p:blipFill>
        <p:spPr>
          <a:xfrm>
            <a:off x="7478640" y="985320"/>
            <a:ext cx="1213920" cy="1213920"/>
          </a:xfrm>
          <a:prstGeom prst="rect">
            <a:avLst/>
          </a:prstGeom>
          <a:ln>
            <a:noFill/>
          </a:ln>
        </p:spPr>
      </p:pic>
      <p:sp>
        <p:nvSpPr>
          <p:cNvPr id="685" name="CustomShape 8"/>
          <p:cNvSpPr/>
          <p:nvPr/>
        </p:nvSpPr>
        <p:spPr>
          <a:xfrm>
            <a:off x="4959000" y="1366560"/>
            <a:ext cx="2681280" cy="2527920"/>
          </a:xfrm>
          <a:custGeom>
            <a:avLst/>
            <a:gdLst/>
            <a:ahLst/>
            <a:cxnLst/>
            <a:rect l="l" t="t" r="r" b="b"/>
            <a:pathLst>
              <a:path w="2681653" h="2528353">
                <a:moveTo>
                  <a:pt x="0" y="48923"/>
                </a:moveTo>
                <a:cubicBezTo>
                  <a:pt x="846992" y="-11891"/>
                  <a:pt x="1693984" y="-72705"/>
                  <a:pt x="1740876" y="242353"/>
                </a:cubicBezTo>
                <a:cubicBezTo>
                  <a:pt x="1787768" y="557411"/>
                  <a:pt x="124557" y="1558269"/>
                  <a:pt x="281353" y="1939269"/>
                </a:cubicBezTo>
                <a:cubicBezTo>
                  <a:pt x="438149" y="2320269"/>
                  <a:pt x="2212730" y="2383280"/>
                  <a:pt x="2681653" y="2528353"/>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6" name="CustomShape 9"/>
          <p:cNvSpPr/>
          <p:nvPr/>
        </p:nvSpPr>
        <p:spPr>
          <a:xfrm>
            <a:off x="4978080" y="1118880"/>
            <a:ext cx="22842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ourier New"/>
              </a:rPr>
              <a:t>kms.GenerateDataKeyPair</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8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671"/>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678"/>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688" name="Graphic 33"/>
          <p:cNvPicPr/>
          <p:nvPr/>
        </p:nvPicPr>
        <p:blipFill>
          <a:blip r:embed="rId3"/>
          <a:stretch/>
        </p:blipFill>
        <p:spPr>
          <a:xfrm>
            <a:off x="6538680" y="3421440"/>
            <a:ext cx="456840" cy="456840"/>
          </a:xfrm>
          <a:prstGeom prst="rect">
            <a:avLst/>
          </a:prstGeom>
          <a:ln>
            <a:noFill/>
          </a:ln>
        </p:spPr>
      </p:pic>
      <p:pic>
        <p:nvPicPr>
          <p:cNvPr id="689" name="Graphic 11"/>
          <p:cNvPicPr/>
          <p:nvPr/>
        </p:nvPicPr>
        <p:blipFill>
          <a:blip r:embed="rId4"/>
          <a:stretch/>
        </p:blipFill>
        <p:spPr>
          <a:xfrm>
            <a:off x="7446960" y="3137040"/>
            <a:ext cx="1364760" cy="1364760"/>
          </a:xfrm>
          <a:prstGeom prst="rect">
            <a:avLst/>
          </a:prstGeom>
          <a:ln>
            <a:noFill/>
          </a:ln>
        </p:spPr>
      </p:pic>
      <p:sp>
        <p:nvSpPr>
          <p:cNvPr id="690"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691" name="Picture 10"/>
          <p:cNvPicPr/>
          <p:nvPr/>
        </p:nvPicPr>
        <p:blipFill>
          <a:blip r:embed="rId5"/>
          <a:stretch/>
        </p:blipFill>
        <p:spPr>
          <a:xfrm>
            <a:off x="7892640" y="3592440"/>
            <a:ext cx="474120" cy="245880"/>
          </a:xfrm>
          <a:prstGeom prst="rect">
            <a:avLst/>
          </a:prstGeom>
          <a:ln>
            <a:noFill/>
          </a:ln>
        </p:spPr>
      </p:pic>
      <p:sp>
        <p:nvSpPr>
          <p:cNvPr id="692"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pic>
        <p:nvPicPr>
          <p:cNvPr id="693" name="Picture 17"/>
          <p:cNvPicPr/>
          <p:nvPr/>
        </p:nvPicPr>
        <p:blipFill>
          <a:blip r:embed="rId6"/>
          <a:stretch/>
        </p:blipFill>
        <p:spPr>
          <a:xfrm>
            <a:off x="6538680" y="3650040"/>
            <a:ext cx="124200" cy="173160"/>
          </a:xfrm>
          <a:prstGeom prst="rect">
            <a:avLst/>
          </a:prstGeom>
          <a:ln>
            <a:noFill/>
          </a:ln>
        </p:spPr>
      </p:pic>
      <p:sp>
        <p:nvSpPr>
          <p:cNvPr id="694" name="CustomShape 4"/>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695" name="Graphic 33"/>
          <p:cNvPicPr/>
          <p:nvPr/>
        </p:nvPicPr>
        <p:blipFill>
          <a:blip r:embed="rId3"/>
          <a:stretch/>
        </p:blipFill>
        <p:spPr>
          <a:xfrm>
            <a:off x="6538680" y="3713760"/>
            <a:ext cx="456840" cy="456840"/>
          </a:xfrm>
          <a:prstGeom prst="rect">
            <a:avLst/>
          </a:prstGeom>
          <a:ln>
            <a:noFill/>
          </a:ln>
        </p:spPr>
      </p:pic>
      <p:pic>
        <p:nvPicPr>
          <p:cNvPr id="696" name="Graphic 17"/>
          <p:cNvPicPr/>
          <p:nvPr/>
        </p:nvPicPr>
        <p:blipFill>
          <a:blip r:embed="rId7"/>
          <a:stretch/>
        </p:blipFill>
        <p:spPr>
          <a:xfrm>
            <a:off x="4202280" y="1041120"/>
            <a:ext cx="761760" cy="761760"/>
          </a:xfrm>
          <a:prstGeom prst="rect">
            <a:avLst/>
          </a:prstGeom>
          <a:ln>
            <a:noFill/>
          </a:ln>
        </p:spPr>
      </p:pic>
      <p:sp>
        <p:nvSpPr>
          <p:cNvPr id="697" name="CustomShape 5"/>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698" name="CustomShape 6"/>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699" name="CustomShape 7"/>
          <p:cNvSpPr/>
          <p:nvPr/>
        </p:nvSpPr>
        <p:spPr>
          <a:xfrm rot="10800000">
            <a:off x="1607400" y="1670760"/>
            <a:ext cx="4931280" cy="22712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01" name="Graphic 14"/>
          <p:cNvPicPr/>
          <p:nvPr/>
        </p:nvPicPr>
        <p:blipFill>
          <a:blip r:embed="rId8"/>
          <a:stretch/>
        </p:blipFill>
        <p:spPr>
          <a:xfrm>
            <a:off x="7478640" y="985320"/>
            <a:ext cx="1213920" cy="1213920"/>
          </a:xfrm>
          <a:prstGeom prst="rect">
            <a:avLst/>
          </a:prstGeom>
          <a:ln>
            <a:noFill/>
          </a:ln>
        </p:spPr>
      </p:pic>
      <p:pic>
        <p:nvPicPr>
          <p:cNvPr id="702" name="Picture 19"/>
          <p:cNvPicPr/>
          <p:nvPr/>
        </p:nvPicPr>
        <p:blipFill>
          <a:blip r:embed="rId9"/>
          <a:stretch/>
        </p:blipFill>
        <p:spPr>
          <a:xfrm>
            <a:off x="833760" y="1148040"/>
            <a:ext cx="772560" cy="1045440"/>
          </a:xfrm>
          <a:prstGeom prst="rect">
            <a:avLst/>
          </a:prstGeom>
          <a:ln>
            <a:noFill/>
          </a:ln>
        </p:spPr>
      </p:pic>
      <p:pic>
        <p:nvPicPr>
          <p:cNvPr id="703" name="Picture 18"/>
          <p:cNvPicPr/>
          <p:nvPr/>
        </p:nvPicPr>
        <p:blipFill>
          <a:blip r:embed="rId6"/>
          <a:stretch/>
        </p:blipFill>
        <p:spPr>
          <a:xfrm>
            <a:off x="1012320" y="1716120"/>
            <a:ext cx="124200" cy="1731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Class="path" fill="hold" nodeType="clickEffect">
                                  <p:stCondLst>
                                    <p:cond delay="0"/>
                                  </p:stCondLst>
                                  <p:childTnLst>
                                    <p:animMotion origin="layout" path="M -0.02552 -0.00155 L -0.55677 -0.44229 E">
                                      <p:cBhvr>
                                        <p:cTn id="6" dur="2000" fill="hold"/>
                                        <p:tgtEl>
                                          <p:spTgt spid="695"/>
                                        </p:tgtEl>
                                        <p:attrNameLst>
                                          <p:attrName>ppt_x</p:attrName>
                                          <p:attrName>ppt_y</p:attrName>
                                        </p:attrNameLst>
                                      </p:cBhvr>
                                    </p:animMotion>
                                  </p:childTnLst>
                                </p:cTn>
                              </p:par>
                              <p:par>
                                <p:cTn id="7" presetID="1" presetClass="exit" fill="hold" nodeType="withEffect">
                                  <p:stCondLst>
                                    <p:cond delay="0"/>
                                  </p:stCondLst>
                                  <p:childTnLst>
                                    <p:set>
                                      <p:cBhvr>
                                        <p:cTn id="8" dur="1" fill="hold">
                                          <p:stCondLst>
                                            <p:cond delay="0"/>
                                          </p:stCondLst>
                                        </p:cTn>
                                        <p:tgtEl>
                                          <p:spTgt spid="69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fill="hold" nodeType="clickEffect">
                                  <p:stCondLst>
                                    <p:cond delay="0"/>
                                  </p:stCondLst>
                                  <p:childTnLst>
                                    <p:animScale>
                                      <p:cBhvr>
                                        <p:cTn id="16" dur="2000" fill="hold"/>
                                        <p:tgtEl>
                                          <p:spTgt spid="702"/>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705" name="Graphic 11"/>
          <p:cNvPicPr/>
          <p:nvPr/>
        </p:nvPicPr>
        <p:blipFill>
          <a:blip r:embed="rId3"/>
          <a:stretch/>
        </p:blipFill>
        <p:spPr>
          <a:xfrm>
            <a:off x="7446960" y="3137040"/>
            <a:ext cx="1364760" cy="1364760"/>
          </a:xfrm>
          <a:prstGeom prst="rect">
            <a:avLst/>
          </a:prstGeom>
          <a:ln>
            <a:noFill/>
          </a:ln>
        </p:spPr>
      </p:pic>
      <p:sp>
        <p:nvSpPr>
          <p:cNvPr id="706"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07" name="Picture 10"/>
          <p:cNvPicPr/>
          <p:nvPr/>
        </p:nvPicPr>
        <p:blipFill>
          <a:blip r:embed="rId4"/>
          <a:stretch/>
        </p:blipFill>
        <p:spPr>
          <a:xfrm>
            <a:off x="7892640" y="3592440"/>
            <a:ext cx="474120" cy="245880"/>
          </a:xfrm>
          <a:prstGeom prst="rect">
            <a:avLst/>
          </a:prstGeom>
          <a:ln>
            <a:noFill/>
          </a:ln>
        </p:spPr>
      </p:pic>
      <p:sp>
        <p:nvSpPr>
          <p:cNvPr id="708"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09" name="Group 4"/>
          <p:cNvGrpSpPr/>
          <p:nvPr/>
        </p:nvGrpSpPr>
        <p:grpSpPr>
          <a:xfrm>
            <a:off x="6538680" y="3421440"/>
            <a:ext cx="456840" cy="456840"/>
            <a:chOff x="6538680" y="3421440"/>
            <a:chExt cx="456840" cy="456840"/>
          </a:xfrm>
        </p:grpSpPr>
        <p:pic>
          <p:nvPicPr>
            <p:cNvPr id="710" name="Graphic 33"/>
            <p:cNvPicPr/>
            <p:nvPr/>
          </p:nvPicPr>
          <p:blipFill>
            <a:blip r:embed="rId5"/>
            <a:stretch/>
          </p:blipFill>
          <p:spPr>
            <a:xfrm>
              <a:off x="6538680" y="3421440"/>
              <a:ext cx="456840" cy="456840"/>
            </a:xfrm>
            <a:prstGeom prst="rect">
              <a:avLst/>
            </a:prstGeom>
            <a:ln>
              <a:noFill/>
            </a:ln>
          </p:spPr>
        </p:pic>
        <p:pic>
          <p:nvPicPr>
            <p:cNvPr id="711" name="Picture 17"/>
            <p:cNvPicPr/>
            <p:nvPr/>
          </p:nvPicPr>
          <p:blipFill>
            <a:blip r:embed="rId6"/>
            <a:stretch/>
          </p:blipFill>
          <p:spPr>
            <a:xfrm>
              <a:off x="6538680" y="3650040"/>
              <a:ext cx="124200" cy="173160"/>
            </a:xfrm>
            <a:prstGeom prst="rect">
              <a:avLst/>
            </a:prstGeom>
            <a:ln>
              <a:noFill/>
            </a:ln>
          </p:spPr>
        </p:pic>
      </p:grpSp>
      <p:sp>
        <p:nvSpPr>
          <p:cNvPr id="712"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13" name="Graphic 17"/>
          <p:cNvPicPr/>
          <p:nvPr/>
        </p:nvPicPr>
        <p:blipFill>
          <a:blip r:embed="rId7"/>
          <a:stretch/>
        </p:blipFill>
        <p:spPr>
          <a:xfrm>
            <a:off x="4202280" y="1041120"/>
            <a:ext cx="761760" cy="761760"/>
          </a:xfrm>
          <a:prstGeom prst="rect">
            <a:avLst/>
          </a:prstGeom>
          <a:ln>
            <a:noFill/>
          </a:ln>
        </p:spPr>
      </p:pic>
      <p:sp>
        <p:nvSpPr>
          <p:cNvPr id="714"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15"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16"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17" name="Graphic 14"/>
          <p:cNvPicPr/>
          <p:nvPr/>
        </p:nvPicPr>
        <p:blipFill>
          <a:blip r:embed="rId8"/>
          <a:stretch/>
        </p:blipFill>
        <p:spPr>
          <a:xfrm>
            <a:off x="7478640" y="985320"/>
            <a:ext cx="1213920" cy="1213920"/>
          </a:xfrm>
          <a:prstGeom prst="rect">
            <a:avLst/>
          </a:prstGeom>
          <a:ln>
            <a:noFill/>
          </a:ln>
        </p:spPr>
      </p:pic>
      <p:grpSp>
        <p:nvGrpSpPr>
          <p:cNvPr id="718" name="Group 9"/>
          <p:cNvGrpSpPr/>
          <p:nvPr/>
        </p:nvGrpSpPr>
        <p:grpSpPr>
          <a:xfrm>
            <a:off x="1012320" y="1392120"/>
            <a:ext cx="436320" cy="560160"/>
            <a:chOff x="1012320" y="1392120"/>
            <a:chExt cx="436320" cy="560160"/>
          </a:xfrm>
        </p:grpSpPr>
        <p:pic>
          <p:nvPicPr>
            <p:cNvPr id="719" name="Picture 19"/>
            <p:cNvPicPr/>
            <p:nvPr/>
          </p:nvPicPr>
          <p:blipFill>
            <a:blip r:embed="rId9"/>
            <a:stretch/>
          </p:blipFill>
          <p:spPr>
            <a:xfrm>
              <a:off x="1034640" y="1392120"/>
              <a:ext cx="414000" cy="560160"/>
            </a:xfrm>
            <a:prstGeom prst="rect">
              <a:avLst/>
            </a:prstGeom>
            <a:ln>
              <a:noFill/>
            </a:ln>
          </p:spPr>
        </p:pic>
        <p:pic>
          <p:nvPicPr>
            <p:cNvPr id="720" name="Picture 18"/>
            <p:cNvPicPr/>
            <p:nvPr/>
          </p:nvPicPr>
          <p:blipFill>
            <a:blip r:embed="rId6"/>
            <a:stretch/>
          </p:blipFill>
          <p:spPr>
            <a:xfrm>
              <a:off x="1012320" y="1716120"/>
              <a:ext cx="124200" cy="17316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path" fill="hold" nodeType="clickEffect">
                                  <p:stCondLst>
                                    <p:cond delay="0"/>
                                  </p:stCondLst>
                                  <p:childTnLst>
                                    <p:animMotion origin="layout" path="M 0.00885 0.00309 L 0.75226 -0.04074 E">
                                      <p:cBhvr>
                                        <p:cTn id="6" dur="2000" fill="hold"/>
                                        <p:tgtEl>
                                          <p:spTgt spid="718"/>
                                        </p:tgtEl>
                                        <p:attrNameLst>
                                          <p:attrName>ppt_x</p:attrName>
                                          <p:attrName>ppt_y</p:attrName>
                                        </p:attrNameLst>
                                      </p:cBhvr>
                                    </p:animMotion>
                                  </p:childTnLst>
                                </p:cTn>
                              </p:par>
                              <p:par>
                                <p:cTn id="7" presetID="42" presetClass="path" fill="hold" nodeType="withEffect">
                                  <p:stCondLst>
                                    <p:cond delay="0"/>
                                  </p:stCondLst>
                                  <p:childTnLst>
                                    <p:animMotion origin="layout" path="M -4.16667E-006 2.09877E-006 L 0.14671 -0.34229 E">
                                      <p:cBhvr>
                                        <p:cTn id="8" dur="2000" fill="hold"/>
                                        <p:tgtEl>
                                          <p:spTgt spid="7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22" name="Graphic 11"/>
          <p:cNvPicPr/>
          <p:nvPr/>
        </p:nvPicPr>
        <p:blipFill>
          <a:blip r:embed="rId3"/>
          <a:stretch/>
        </p:blipFill>
        <p:spPr>
          <a:xfrm>
            <a:off x="7446960" y="3137040"/>
            <a:ext cx="1364760" cy="1364760"/>
          </a:xfrm>
          <a:prstGeom prst="rect">
            <a:avLst/>
          </a:prstGeom>
          <a:ln>
            <a:noFill/>
          </a:ln>
        </p:spPr>
      </p:pic>
      <p:sp>
        <p:nvSpPr>
          <p:cNvPr id="723"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24" name="Picture 10"/>
          <p:cNvPicPr/>
          <p:nvPr/>
        </p:nvPicPr>
        <p:blipFill>
          <a:blip r:embed="rId4"/>
          <a:stretch/>
        </p:blipFill>
        <p:spPr>
          <a:xfrm>
            <a:off x="7892640" y="3592440"/>
            <a:ext cx="474120" cy="245880"/>
          </a:xfrm>
          <a:prstGeom prst="rect">
            <a:avLst/>
          </a:prstGeom>
          <a:ln>
            <a:noFill/>
          </a:ln>
        </p:spPr>
      </p:pic>
      <p:sp>
        <p:nvSpPr>
          <p:cNvPr id="725"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26" name="Group 4"/>
          <p:cNvGrpSpPr/>
          <p:nvPr/>
        </p:nvGrpSpPr>
        <p:grpSpPr>
          <a:xfrm>
            <a:off x="7892640" y="1673280"/>
            <a:ext cx="456840" cy="456840"/>
            <a:chOff x="7892640" y="1673280"/>
            <a:chExt cx="456840" cy="456840"/>
          </a:xfrm>
        </p:grpSpPr>
        <p:pic>
          <p:nvPicPr>
            <p:cNvPr id="727" name="Graphic 33"/>
            <p:cNvPicPr/>
            <p:nvPr/>
          </p:nvPicPr>
          <p:blipFill>
            <a:blip r:embed="rId5"/>
            <a:stretch/>
          </p:blipFill>
          <p:spPr>
            <a:xfrm>
              <a:off x="7892640" y="1673280"/>
              <a:ext cx="456840" cy="456840"/>
            </a:xfrm>
            <a:prstGeom prst="rect">
              <a:avLst/>
            </a:prstGeom>
            <a:ln>
              <a:noFill/>
            </a:ln>
          </p:spPr>
        </p:pic>
        <p:pic>
          <p:nvPicPr>
            <p:cNvPr id="728" name="Picture 17"/>
            <p:cNvPicPr/>
            <p:nvPr/>
          </p:nvPicPr>
          <p:blipFill>
            <a:blip r:embed="rId6"/>
            <a:stretch/>
          </p:blipFill>
          <p:spPr>
            <a:xfrm>
              <a:off x="7892640" y="1901880"/>
              <a:ext cx="124200" cy="173160"/>
            </a:xfrm>
            <a:prstGeom prst="rect">
              <a:avLst/>
            </a:prstGeom>
            <a:ln>
              <a:noFill/>
            </a:ln>
          </p:spPr>
        </p:pic>
      </p:grpSp>
      <p:sp>
        <p:nvSpPr>
          <p:cNvPr id="729"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30" name="Graphic 17"/>
          <p:cNvPicPr/>
          <p:nvPr/>
        </p:nvPicPr>
        <p:blipFill>
          <a:blip r:embed="rId7"/>
          <a:stretch/>
        </p:blipFill>
        <p:spPr>
          <a:xfrm>
            <a:off x="4202280" y="1041120"/>
            <a:ext cx="761760" cy="761760"/>
          </a:xfrm>
          <a:prstGeom prst="rect">
            <a:avLst/>
          </a:prstGeom>
          <a:ln>
            <a:noFill/>
          </a:ln>
        </p:spPr>
      </p:pic>
      <p:sp>
        <p:nvSpPr>
          <p:cNvPr id="731"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32"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33"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34" name="Graphic 14"/>
          <p:cNvPicPr/>
          <p:nvPr/>
        </p:nvPicPr>
        <p:blipFill>
          <a:blip r:embed="rId8"/>
          <a:stretch/>
        </p:blipFill>
        <p:spPr>
          <a:xfrm>
            <a:off x="7478640" y="985320"/>
            <a:ext cx="1213920" cy="1213920"/>
          </a:xfrm>
          <a:prstGeom prst="rect">
            <a:avLst/>
          </a:prstGeom>
          <a:ln>
            <a:noFill/>
          </a:ln>
        </p:spPr>
      </p:pic>
      <p:pic>
        <p:nvPicPr>
          <p:cNvPr id="735" name="Picture 19"/>
          <p:cNvPicPr/>
          <p:nvPr/>
        </p:nvPicPr>
        <p:blipFill>
          <a:blip r:embed="rId9"/>
          <a:stretch/>
        </p:blipFill>
        <p:spPr>
          <a:xfrm>
            <a:off x="7939440" y="1188000"/>
            <a:ext cx="414000" cy="560160"/>
          </a:xfrm>
          <a:prstGeom prst="rect">
            <a:avLst/>
          </a:prstGeom>
          <a:ln>
            <a:noFill/>
          </a:ln>
        </p:spPr>
      </p:pic>
      <p:pic>
        <p:nvPicPr>
          <p:cNvPr id="736" name="Picture 18"/>
          <p:cNvPicPr/>
          <p:nvPr/>
        </p:nvPicPr>
        <p:blipFill>
          <a:blip r:embed="rId6"/>
          <a:stretch/>
        </p:blipFill>
        <p:spPr>
          <a:xfrm>
            <a:off x="7917120" y="1512000"/>
            <a:ext cx="124200" cy="173160"/>
          </a:xfrm>
          <a:prstGeom prst="rect">
            <a:avLst/>
          </a:prstGeom>
          <a:ln>
            <a:noFill/>
          </a:ln>
        </p:spPr>
      </p:pic>
      <p:sp>
        <p:nvSpPr>
          <p:cNvPr id="737" name="CustomShape 9"/>
          <p:cNvSpPr/>
          <p:nvPr/>
        </p:nvSpPr>
        <p:spPr>
          <a:xfrm>
            <a:off x="6472440" y="3796920"/>
            <a:ext cx="11869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ourier New"/>
              </a:rPr>
              <a:t>kms.decrpyt</a:t>
            </a:r>
            <a:endParaRPr lang="en-US" sz="1200" b="0" strike="noStrike" spc="-1">
              <a:latin typeface="Arial"/>
            </a:endParaRPr>
          </a:p>
        </p:txBody>
      </p:sp>
      <p:sp>
        <p:nvSpPr>
          <p:cNvPr id="738" name="CustomShape 10"/>
          <p:cNvSpPr/>
          <p:nvPr/>
        </p:nvSpPr>
        <p:spPr>
          <a:xfrm>
            <a:off x="3324240" y="1310040"/>
            <a:ext cx="4529160" cy="2791800"/>
          </a:xfrm>
          <a:custGeom>
            <a:avLst/>
            <a:gdLst/>
            <a:ahLst/>
            <a:cxnLst/>
            <a:rect l="l" t="t" r="r" b="b"/>
            <a:pathLst>
              <a:path w="4529500" h="2792109">
                <a:moveTo>
                  <a:pt x="4529500" y="604386"/>
                </a:moveTo>
                <a:cubicBezTo>
                  <a:pt x="4244640" y="390741"/>
                  <a:pt x="3959781" y="177096"/>
                  <a:pt x="3384364" y="83092"/>
                </a:cubicBezTo>
                <a:cubicBezTo>
                  <a:pt x="2808947" y="-10912"/>
                  <a:pt x="1641021" y="-25154"/>
                  <a:pt x="1076999" y="40364"/>
                </a:cubicBezTo>
                <a:cubicBezTo>
                  <a:pt x="512977" y="105882"/>
                  <a:pt x="-12590" y="84517"/>
                  <a:pt x="229" y="476199"/>
                </a:cubicBezTo>
                <a:cubicBezTo>
                  <a:pt x="13048" y="867881"/>
                  <a:pt x="434640" y="2004472"/>
                  <a:pt x="1153911" y="2390457"/>
                </a:cubicBezTo>
                <a:cubicBezTo>
                  <a:pt x="1873182" y="2776442"/>
                  <a:pt x="3793137" y="2715197"/>
                  <a:pt x="4315855" y="2792109"/>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739" name="Graphic 33"/>
          <p:cNvPicPr/>
          <p:nvPr/>
        </p:nvPicPr>
        <p:blipFill>
          <a:blip r:embed="rId5"/>
          <a:stretch/>
        </p:blipFill>
        <p:spPr>
          <a:xfrm>
            <a:off x="7909920" y="3944520"/>
            <a:ext cx="456840" cy="4568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41" name="Graphic 11"/>
          <p:cNvPicPr/>
          <p:nvPr/>
        </p:nvPicPr>
        <p:blipFill>
          <a:blip r:embed="rId3"/>
          <a:stretch/>
        </p:blipFill>
        <p:spPr>
          <a:xfrm>
            <a:off x="7446960" y="3137040"/>
            <a:ext cx="1364760" cy="1364760"/>
          </a:xfrm>
          <a:prstGeom prst="rect">
            <a:avLst/>
          </a:prstGeom>
          <a:ln>
            <a:noFill/>
          </a:ln>
        </p:spPr>
      </p:pic>
      <p:sp>
        <p:nvSpPr>
          <p:cNvPr id="742"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43" name="Picture 10"/>
          <p:cNvPicPr/>
          <p:nvPr/>
        </p:nvPicPr>
        <p:blipFill>
          <a:blip r:embed="rId4"/>
          <a:stretch/>
        </p:blipFill>
        <p:spPr>
          <a:xfrm>
            <a:off x="7892640" y="3592440"/>
            <a:ext cx="474120" cy="245880"/>
          </a:xfrm>
          <a:prstGeom prst="rect">
            <a:avLst/>
          </a:prstGeom>
          <a:ln>
            <a:noFill/>
          </a:ln>
        </p:spPr>
      </p:pic>
      <p:sp>
        <p:nvSpPr>
          <p:cNvPr id="744"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45" name="Group 4"/>
          <p:cNvGrpSpPr/>
          <p:nvPr/>
        </p:nvGrpSpPr>
        <p:grpSpPr>
          <a:xfrm>
            <a:off x="7892640" y="1673280"/>
            <a:ext cx="456840" cy="456840"/>
            <a:chOff x="7892640" y="1673280"/>
            <a:chExt cx="456840" cy="456840"/>
          </a:xfrm>
        </p:grpSpPr>
        <p:pic>
          <p:nvPicPr>
            <p:cNvPr id="746" name="Graphic 33"/>
            <p:cNvPicPr/>
            <p:nvPr/>
          </p:nvPicPr>
          <p:blipFill>
            <a:blip r:embed="rId5"/>
            <a:stretch/>
          </p:blipFill>
          <p:spPr>
            <a:xfrm>
              <a:off x="7892640" y="1673280"/>
              <a:ext cx="456840" cy="456840"/>
            </a:xfrm>
            <a:prstGeom prst="rect">
              <a:avLst/>
            </a:prstGeom>
            <a:ln>
              <a:noFill/>
            </a:ln>
          </p:spPr>
        </p:pic>
        <p:pic>
          <p:nvPicPr>
            <p:cNvPr id="747" name="Picture 17"/>
            <p:cNvPicPr/>
            <p:nvPr/>
          </p:nvPicPr>
          <p:blipFill>
            <a:blip r:embed="rId6"/>
            <a:stretch/>
          </p:blipFill>
          <p:spPr>
            <a:xfrm>
              <a:off x="7892640" y="1901880"/>
              <a:ext cx="124200" cy="173160"/>
            </a:xfrm>
            <a:prstGeom prst="rect">
              <a:avLst/>
            </a:prstGeom>
            <a:ln>
              <a:noFill/>
            </a:ln>
          </p:spPr>
        </p:pic>
      </p:grpSp>
      <p:sp>
        <p:nvSpPr>
          <p:cNvPr id="748"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49" name="Graphic 17"/>
          <p:cNvPicPr/>
          <p:nvPr/>
        </p:nvPicPr>
        <p:blipFill>
          <a:blip r:embed="rId7"/>
          <a:stretch/>
        </p:blipFill>
        <p:spPr>
          <a:xfrm>
            <a:off x="4202280" y="1041120"/>
            <a:ext cx="761760" cy="761760"/>
          </a:xfrm>
          <a:prstGeom prst="rect">
            <a:avLst/>
          </a:prstGeom>
          <a:ln>
            <a:noFill/>
          </a:ln>
        </p:spPr>
      </p:pic>
      <p:sp>
        <p:nvSpPr>
          <p:cNvPr id="750"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51"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52"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53" name="Graphic 14"/>
          <p:cNvPicPr/>
          <p:nvPr/>
        </p:nvPicPr>
        <p:blipFill>
          <a:blip r:embed="rId8"/>
          <a:stretch/>
        </p:blipFill>
        <p:spPr>
          <a:xfrm>
            <a:off x="7478640" y="985320"/>
            <a:ext cx="1213920" cy="1213920"/>
          </a:xfrm>
          <a:prstGeom prst="rect">
            <a:avLst/>
          </a:prstGeom>
          <a:ln>
            <a:noFill/>
          </a:ln>
        </p:spPr>
      </p:pic>
      <p:pic>
        <p:nvPicPr>
          <p:cNvPr id="754" name="Picture 19"/>
          <p:cNvPicPr/>
          <p:nvPr/>
        </p:nvPicPr>
        <p:blipFill>
          <a:blip r:embed="rId9"/>
          <a:stretch/>
        </p:blipFill>
        <p:spPr>
          <a:xfrm>
            <a:off x="7939440" y="1188000"/>
            <a:ext cx="414000" cy="560160"/>
          </a:xfrm>
          <a:prstGeom prst="rect">
            <a:avLst/>
          </a:prstGeom>
          <a:ln>
            <a:noFill/>
          </a:ln>
        </p:spPr>
      </p:pic>
      <p:pic>
        <p:nvPicPr>
          <p:cNvPr id="755" name="Picture 18"/>
          <p:cNvPicPr/>
          <p:nvPr/>
        </p:nvPicPr>
        <p:blipFill>
          <a:blip r:embed="rId6"/>
          <a:stretch/>
        </p:blipFill>
        <p:spPr>
          <a:xfrm>
            <a:off x="7917120" y="1512000"/>
            <a:ext cx="124200" cy="173160"/>
          </a:xfrm>
          <a:prstGeom prst="rect">
            <a:avLst/>
          </a:prstGeom>
          <a:ln>
            <a:noFill/>
          </a:ln>
        </p:spPr>
      </p:pic>
      <p:pic>
        <p:nvPicPr>
          <p:cNvPr id="756" name="Graphic 33"/>
          <p:cNvPicPr/>
          <p:nvPr/>
        </p:nvPicPr>
        <p:blipFill>
          <a:blip r:embed="rId5"/>
          <a:stretch/>
        </p:blipFill>
        <p:spPr>
          <a:xfrm>
            <a:off x="7909920" y="3944520"/>
            <a:ext cx="456840" cy="456840"/>
          </a:xfrm>
          <a:prstGeom prst="rect">
            <a:avLst/>
          </a:prstGeom>
          <a:ln>
            <a:noFill/>
          </a:ln>
        </p:spPr>
      </p:pic>
      <p:pic>
        <p:nvPicPr>
          <p:cNvPr id="757" name="Ink 2"/>
          <p:cNvPicPr/>
          <p:nvPr/>
        </p:nvPicPr>
        <p:blipFill>
          <a:blip r:embed="rId10"/>
          <a:stretch/>
        </p:blipFill>
        <p:spPr>
          <a:xfrm>
            <a:off x="7778160" y="3894840"/>
            <a:ext cx="765720" cy="4482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path" fill="hold" nodeType="clickEffect">
                                  <p:stCondLst>
                                    <p:cond delay="0"/>
                                  </p:stCondLst>
                                  <p:childTnLst>
                                    <p:animMotion origin="layout" path="M 0.01528 -0.00216 L -0.321 -0.58056 E">
                                      <p:cBhvr>
                                        <p:cTn id="6" dur="2000" fill="hold"/>
                                        <p:tgtEl>
                                          <p:spTgt spid="756"/>
                                        </p:tgtEl>
                                        <p:attrNameLst>
                                          <p:attrName>ppt_x</p:attrName>
                                          <p:attrName>ppt_y</p:attrName>
                                        </p:attrNameLst>
                                      </p:cBhvr>
                                    </p:animMotion>
                                  </p:childTnLst>
                                </p:cTn>
                              </p:par>
                              <p:par>
                                <p:cTn id="7" presetID="42" presetClass="path" fill="hold" nodeType="withEffect">
                                  <p:stCondLst>
                                    <p:cond delay="0"/>
                                  </p:stCondLst>
                                  <p:childTnLst>
                                    <p:animMotion origin="layout" path="M 5.55556E-007 -2.46914E-006 L -0.31563 -0.04136 E">
                                      <p:cBhvr>
                                        <p:cTn id="8" dur="2000" fill="hold"/>
                                        <p:tgtEl>
                                          <p:spTgt spid="755"/>
                                        </p:tgtEl>
                                        <p:attrNameLst>
                                          <p:attrName>ppt_x</p:attrName>
                                          <p:attrName>ppt_y</p:attrName>
                                        </p:attrNameLst>
                                      </p:cBhvr>
                                    </p:animMotion>
                                  </p:childTnLst>
                                </p:cTn>
                              </p:par>
                              <p:par>
                                <p:cTn id="9" presetID="42" presetClass="path" fill="hold" nodeType="withEffect">
                                  <p:stCondLst>
                                    <p:cond delay="0"/>
                                  </p:stCondLst>
                                  <p:childTnLst>
                                    <p:animMotion origin="layout" path="M 1.38889E-006 4.81481E-006 L -0.31476 -0.04754 E">
                                      <p:cBhvr>
                                        <p:cTn id="10" dur="2000" fill="hold"/>
                                        <p:tgtEl>
                                          <p:spTgt spid="7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59" name="Graphic 11"/>
          <p:cNvPicPr/>
          <p:nvPr/>
        </p:nvPicPr>
        <p:blipFill>
          <a:blip r:embed="rId3"/>
          <a:stretch/>
        </p:blipFill>
        <p:spPr>
          <a:xfrm>
            <a:off x="7446960" y="3137040"/>
            <a:ext cx="1364760" cy="1364760"/>
          </a:xfrm>
          <a:prstGeom prst="rect">
            <a:avLst/>
          </a:prstGeom>
          <a:ln>
            <a:noFill/>
          </a:ln>
        </p:spPr>
      </p:pic>
      <p:sp>
        <p:nvSpPr>
          <p:cNvPr id="760"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61" name="Picture 10"/>
          <p:cNvPicPr/>
          <p:nvPr/>
        </p:nvPicPr>
        <p:blipFill>
          <a:blip r:embed="rId4"/>
          <a:stretch/>
        </p:blipFill>
        <p:spPr>
          <a:xfrm>
            <a:off x="7892640" y="3592440"/>
            <a:ext cx="474120" cy="245880"/>
          </a:xfrm>
          <a:prstGeom prst="rect">
            <a:avLst/>
          </a:prstGeom>
          <a:ln>
            <a:noFill/>
          </a:ln>
        </p:spPr>
      </p:pic>
      <p:sp>
        <p:nvSpPr>
          <p:cNvPr id="762"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63" name="Group 4"/>
          <p:cNvGrpSpPr/>
          <p:nvPr/>
        </p:nvGrpSpPr>
        <p:grpSpPr>
          <a:xfrm>
            <a:off x="7892640" y="1673280"/>
            <a:ext cx="456840" cy="456840"/>
            <a:chOff x="7892640" y="1673280"/>
            <a:chExt cx="456840" cy="456840"/>
          </a:xfrm>
        </p:grpSpPr>
        <p:pic>
          <p:nvPicPr>
            <p:cNvPr id="764" name="Graphic 33"/>
            <p:cNvPicPr/>
            <p:nvPr/>
          </p:nvPicPr>
          <p:blipFill>
            <a:blip r:embed="rId5"/>
            <a:stretch/>
          </p:blipFill>
          <p:spPr>
            <a:xfrm>
              <a:off x="7892640" y="1673280"/>
              <a:ext cx="456840" cy="456840"/>
            </a:xfrm>
            <a:prstGeom prst="rect">
              <a:avLst/>
            </a:prstGeom>
            <a:ln>
              <a:noFill/>
            </a:ln>
          </p:spPr>
        </p:pic>
        <p:pic>
          <p:nvPicPr>
            <p:cNvPr id="765" name="Picture 17"/>
            <p:cNvPicPr/>
            <p:nvPr/>
          </p:nvPicPr>
          <p:blipFill>
            <a:blip r:embed="rId6"/>
            <a:stretch/>
          </p:blipFill>
          <p:spPr>
            <a:xfrm>
              <a:off x="7892640" y="1901880"/>
              <a:ext cx="124200" cy="173160"/>
            </a:xfrm>
            <a:prstGeom prst="rect">
              <a:avLst/>
            </a:prstGeom>
            <a:ln>
              <a:noFill/>
            </a:ln>
          </p:spPr>
        </p:pic>
      </p:grpSp>
      <p:sp>
        <p:nvSpPr>
          <p:cNvPr id="766"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67" name="Graphic 17"/>
          <p:cNvPicPr/>
          <p:nvPr/>
        </p:nvPicPr>
        <p:blipFill>
          <a:blip r:embed="rId7"/>
          <a:stretch/>
        </p:blipFill>
        <p:spPr>
          <a:xfrm>
            <a:off x="4202280" y="1041120"/>
            <a:ext cx="761760" cy="761760"/>
          </a:xfrm>
          <a:prstGeom prst="rect">
            <a:avLst/>
          </a:prstGeom>
          <a:ln>
            <a:noFill/>
          </a:ln>
        </p:spPr>
      </p:pic>
      <p:sp>
        <p:nvSpPr>
          <p:cNvPr id="768"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69"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70"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71" name="Graphic 14"/>
          <p:cNvPicPr/>
          <p:nvPr/>
        </p:nvPicPr>
        <p:blipFill>
          <a:blip r:embed="rId8"/>
          <a:stretch/>
        </p:blipFill>
        <p:spPr>
          <a:xfrm>
            <a:off x="7478640" y="985320"/>
            <a:ext cx="1213920" cy="1213920"/>
          </a:xfrm>
          <a:prstGeom prst="rect">
            <a:avLst/>
          </a:prstGeom>
          <a:ln>
            <a:noFill/>
          </a:ln>
        </p:spPr>
      </p:pic>
      <p:pic>
        <p:nvPicPr>
          <p:cNvPr id="772" name="Picture 19"/>
          <p:cNvPicPr/>
          <p:nvPr/>
        </p:nvPicPr>
        <p:blipFill>
          <a:blip r:embed="rId9"/>
          <a:stretch/>
        </p:blipFill>
        <p:spPr>
          <a:xfrm>
            <a:off x="5123160" y="1041120"/>
            <a:ext cx="414000" cy="560160"/>
          </a:xfrm>
          <a:prstGeom prst="rect">
            <a:avLst/>
          </a:prstGeom>
          <a:ln>
            <a:noFill/>
          </a:ln>
        </p:spPr>
      </p:pic>
      <p:pic>
        <p:nvPicPr>
          <p:cNvPr id="773" name="Picture 18"/>
          <p:cNvPicPr/>
          <p:nvPr/>
        </p:nvPicPr>
        <p:blipFill>
          <a:blip r:embed="rId6"/>
          <a:stretch/>
        </p:blipFill>
        <p:spPr>
          <a:xfrm>
            <a:off x="5100840" y="1365120"/>
            <a:ext cx="124200" cy="173160"/>
          </a:xfrm>
          <a:prstGeom prst="rect">
            <a:avLst/>
          </a:prstGeom>
          <a:ln>
            <a:noFill/>
          </a:ln>
        </p:spPr>
      </p:pic>
      <p:pic>
        <p:nvPicPr>
          <p:cNvPr id="774" name="Graphic 33"/>
          <p:cNvPicPr/>
          <p:nvPr/>
        </p:nvPicPr>
        <p:blipFill>
          <a:blip r:embed="rId5"/>
          <a:stretch/>
        </p:blipFill>
        <p:spPr>
          <a:xfrm>
            <a:off x="5080320" y="1023480"/>
            <a:ext cx="456840" cy="456840"/>
          </a:xfrm>
          <a:prstGeom prst="rect">
            <a:avLst/>
          </a:prstGeom>
          <a:ln>
            <a:noFill/>
          </a:ln>
        </p:spPr>
      </p:pic>
      <p:sp>
        <p:nvSpPr>
          <p:cNvPr id="775" name="CustomShape 9"/>
          <p:cNvSpPr/>
          <p:nvPr/>
        </p:nvSpPr>
        <p:spPr>
          <a:xfrm>
            <a:off x="465840" y="2329920"/>
            <a:ext cx="56131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Did you notice?</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Master Key *never* leaves KMS (it’s can’t)</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We control what a single data key encrypts (and can limit it’s blast radius if compromised)</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KMS *never* decrypts *data*, so it stay’s fast (and performant)</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KMS doesn’t store the data keys – we do</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6" presetClass="emph" fill="hold" nodeType="clickEffect">
                                  <p:stCondLst>
                                    <p:cond delay="0"/>
                                  </p:stCondLst>
                                  <p:childTnLst>
                                    <p:animScale>
                                      <p:cBhvr>
                                        <p:cTn id="6" dur="2000" fill="hold"/>
                                        <p:tgtEl>
                                          <p:spTgt spid="772"/>
                                        </p:tgtEl>
                                      </p:cBhvr>
                                      <p:by x="150000" y="150000"/>
                                    </p:animScale>
                                  </p:childTnLst>
                                </p:cTn>
                              </p:par>
                              <p:par>
                                <p:cTn id="7" presetID="1" presetClass="exit" fill="hold" nodeType="withEffect">
                                  <p:stCondLst>
                                    <p:cond delay="0"/>
                                  </p:stCondLst>
                                  <p:childTnLst>
                                    <p:set>
                                      <p:cBhvr>
                                        <p:cTn id="8" dur="1" fill="hold">
                                          <p:stCondLst>
                                            <p:cond delay="0"/>
                                          </p:stCondLst>
                                        </p:cTn>
                                        <p:tgtEl>
                                          <p:spTgt spid="773"/>
                                        </p:tgtEl>
                                        <p:attrNameLst>
                                          <p:attrName>style.visibility</p:attrName>
                                        </p:attrNameLst>
                                      </p:cBhvr>
                                      <p:to>
                                        <p:strVal val="hidden"/>
                                      </p:to>
                                    </p:set>
                                  </p:childTnLst>
                                </p:cTn>
                              </p:par>
                              <p:par>
                                <p:cTn id="9" presetID="1" presetClass="exit" fill="hold" nodeType="withEffect">
                                  <p:stCondLst>
                                    <p:cond delay="0"/>
                                  </p:stCondLst>
                                  <p:childTnLst>
                                    <p:set>
                                      <p:cBhvr>
                                        <p:cTn id="10" dur="1" fill="hold">
                                          <p:stCondLst>
                                            <p:cond delay="0"/>
                                          </p:stCondLst>
                                        </p:cTn>
                                        <p:tgtEl>
                                          <p:spTgt spid="77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fill="hold" nodeType="clickEffect">
                                  <p:stCondLst>
                                    <p:cond delay="0"/>
                                  </p:stCondLst>
                                  <p:childTnLst>
                                    <p:set>
                                      <p:cBhvr>
                                        <p:cTn id="14" dur="1" fill="hold">
                                          <p:stCondLst>
                                            <p:cond delay="0"/>
                                          </p:stCondLst>
                                        </p:cTn>
                                        <p:tgtEl>
                                          <p:spTgt spid="775"/>
                                        </p:tgtEl>
                                        <p:attrNameLst>
                                          <p:attrName>style.visibility</p:attrName>
                                        </p:attrNameLst>
                                      </p:cBhvr>
                                      <p:to>
                                        <p:strVal val="visible"/>
                                      </p:to>
                                    </p:set>
                                    <p:animEffect transition="in" filter="fade">
                                      <p:cBhvr additive="repl">
                                        <p:cTn id="15" dur="1000"/>
                                        <p:tgtEl>
                                          <p:spTgt spid="775"/>
                                        </p:tgtEl>
                                      </p:cBhvr>
                                    </p:animEffect>
                                    <p:anim calcmode="lin" valueType="num">
                                      <p:cBhvr additive="repl">
                                        <p:cTn id="16" dur="1000" fill="hold"/>
                                        <p:tgtEl>
                                          <p:spTgt spid="775"/>
                                        </p:tgtEl>
                                        <p:attrNameLst>
                                          <p:attrName>ppt_x</p:attrName>
                                        </p:attrNameLst>
                                      </p:cBhvr>
                                      <p:tavLst>
                                        <p:tav tm="0">
                                          <p:val>
                                            <p:strVal val="#ppt_x"/>
                                          </p:val>
                                        </p:tav>
                                        <p:tav tm="100000">
                                          <p:val>
                                            <p:strVal val="#ppt_x"/>
                                          </p:val>
                                        </p:tav>
                                      </p:tavLst>
                                    </p:anim>
                                    <p:anim calcmode="lin" valueType="num">
                                      <p:cBhvr additive="repl">
                                        <p:cTn id="17" dur="1000" fill="hold"/>
                                        <p:tgtEl>
                                          <p:spTgt spid="7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a:t>
            </a:r>
          </a:p>
        </p:txBody>
      </p:sp>
      <p:sp>
        <p:nvSpPr>
          <p:cNvPr id="77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“When you need a deep-dive, unified, contextually relevant, interactive view of your resources, users and interactions between them in order to isolate the root cause of a security issue”</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Contextually relevant</a:t>
            </a:r>
            <a:r>
              <a:rPr lang="en-US" sz="2200" b="0" strike="noStrike" spc="-1">
                <a:solidFill>
                  <a:srgbClr val="000000"/>
                </a:solidFill>
                <a:latin typeface="Calibri"/>
              </a:rPr>
              <a:t>: Helps answer questions like “is it normal for this role to have so many failed API calls?” or “is this spike in traffic on this instance expected?”</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Interactive view</a:t>
            </a:r>
            <a:r>
              <a:rPr lang="en-US" sz="2200" b="0" strike="noStrike" spc="-1">
                <a:solidFill>
                  <a:srgbClr val="000000"/>
                </a:solidFill>
                <a:latin typeface="Calibri"/>
              </a:rPr>
              <a:t>: (Constantly) organizes TB of data into configurable visual graph summaries with links to logs &amp; other AWS service details for triage or threat hunting.</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778" name="Graphic 20"/>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High Level</a:t>
            </a:r>
          </a:p>
        </p:txBody>
      </p:sp>
      <p:pic>
        <p:nvPicPr>
          <p:cNvPr id="780" name="Graphic 20"/>
          <p:cNvPicPr/>
          <p:nvPr/>
        </p:nvPicPr>
        <p:blipFill>
          <a:blip r:embed="rId2"/>
          <a:stretch/>
        </p:blipFill>
        <p:spPr>
          <a:xfrm>
            <a:off x="7592040" y="179640"/>
            <a:ext cx="761760" cy="761760"/>
          </a:xfrm>
          <a:prstGeom prst="rect">
            <a:avLst/>
          </a:prstGeom>
          <a:ln>
            <a:noFill/>
          </a:ln>
        </p:spPr>
      </p:pic>
      <p:pic>
        <p:nvPicPr>
          <p:cNvPr id="781" name="Picture 2"/>
          <p:cNvPicPr/>
          <p:nvPr/>
        </p:nvPicPr>
        <p:blipFill>
          <a:blip r:embed="rId3"/>
          <a:stretch/>
        </p:blipFill>
        <p:spPr>
          <a:xfrm>
            <a:off x="1094760" y="1220760"/>
            <a:ext cx="6954480" cy="2701800"/>
          </a:xfrm>
          <a:prstGeom prst="rect">
            <a:avLst/>
          </a:prstGeom>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Interactive visualizations</a:t>
            </a:r>
          </a:p>
        </p:txBody>
      </p:sp>
      <p:pic>
        <p:nvPicPr>
          <p:cNvPr id="783" name="Graphic 20"/>
          <p:cNvPicPr/>
          <p:nvPr/>
        </p:nvPicPr>
        <p:blipFill>
          <a:blip r:embed="rId2"/>
          <a:stretch/>
        </p:blipFill>
        <p:spPr>
          <a:xfrm>
            <a:off x="7592040" y="179640"/>
            <a:ext cx="761760" cy="761760"/>
          </a:xfrm>
          <a:prstGeom prst="rect">
            <a:avLst/>
          </a:prstGeom>
          <a:ln>
            <a:noFill/>
          </a:ln>
        </p:spPr>
      </p:pic>
      <p:pic>
        <p:nvPicPr>
          <p:cNvPr id="784" name="Picture 2"/>
          <p:cNvPicPr/>
          <p:nvPr/>
        </p:nvPicPr>
        <p:blipFill>
          <a:blip r:embed="rId3"/>
          <a:stretch/>
        </p:blipFill>
        <p:spPr>
          <a:xfrm>
            <a:off x="725040" y="1160640"/>
            <a:ext cx="5895000" cy="3033360"/>
          </a:xfrm>
          <a:prstGeom prst="rect">
            <a:avLst/>
          </a:prstGeom>
          <a:ln>
            <a:noFill/>
          </a:ln>
        </p:spPr>
      </p:pic>
      <p:pic>
        <p:nvPicPr>
          <p:cNvPr id="785" name="Picture 4"/>
          <p:cNvPicPr/>
          <p:nvPr/>
        </p:nvPicPr>
        <p:blipFill>
          <a:blip r:embed="rId4"/>
          <a:stretch/>
        </p:blipFill>
        <p:spPr>
          <a:xfrm>
            <a:off x="2896920" y="1654560"/>
            <a:ext cx="5895000" cy="32011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Integration</a:t>
            </a:r>
          </a:p>
        </p:txBody>
      </p:sp>
      <p:sp>
        <p:nvSpPr>
          <p:cNvPr id="78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Integrated with GuardDuty and Security Hub</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Single click (“Investigate”) from either of these services exposes Detective insights with relevant activity for the finding or suspicious activity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Requires no software installation or configuration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Requires no enabling, ETL, storage, or transfer of data 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Integrated with </a:t>
            </a:r>
            <a:r>
              <a:rPr lang="en-US" sz="2200" b="0" u="sng" strike="noStrike" spc="-1">
                <a:solidFill>
                  <a:srgbClr val="0000FF"/>
                </a:solidFill>
                <a:uFillTx/>
                <a:latin typeface="Calibri"/>
                <a:hlinkClick r:id="rId2"/>
              </a:rPr>
              <a:t>Organizations</a:t>
            </a: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788" name="Graphic 20"/>
          <p:cNvPicPr/>
          <p:nvPr/>
        </p:nvPicPr>
        <p:blipFill>
          <a:blip r:embed="rId3"/>
          <a:stretch/>
        </p:blipFill>
        <p:spPr>
          <a:xfrm>
            <a:off x="7592040" y="179640"/>
            <a:ext cx="761760" cy="76176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Standard_LiveLessons_2017.potm</Template>
  <TotalTime>6641</TotalTime>
  <Words>8341</Words>
  <Application>Microsoft Office PowerPoint</Application>
  <PresentationFormat>On-screen Show (16:9)</PresentationFormat>
  <Paragraphs>1220</Paragraphs>
  <Slides>139</Slides>
  <Notes>30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139</vt:i4>
      </vt:variant>
    </vt:vector>
  </HeadingPairs>
  <TitlesOfParts>
    <vt:vector size="157" baseType="lpstr">
      <vt:lpstr>Amazon Ember Light</vt:lpstr>
      <vt:lpstr>AmazonEmber</vt:lpstr>
      <vt:lpstr>AmazonEmberBold</vt:lpstr>
      <vt:lpstr>Arial Unicode MS</vt:lpstr>
      <vt:lpstr>Guardian Sans Text</vt:lpstr>
      <vt:lpstr>Hack</vt:lpstr>
      <vt:lpstr>Monaco</vt:lpstr>
      <vt:lpstr>StarSymbol</vt:lpstr>
      <vt:lpstr>Arial</vt:lpstr>
      <vt:lpstr>Calibri</vt:lpstr>
      <vt:lpstr>Courier New</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Julie Phifer</dc:creator>
  <dc:description/>
  <cp:lastModifiedBy>rich morrow</cp:lastModifiedBy>
  <cp:revision>45</cp:revision>
  <dcterms:created xsi:type="dcterms:W3CDTF">2015-09-28T19:52:00Z</dcterms:created>
  <dcterms:modified xsi:type="dcterms:W3CDTF">2022-10-03T16:49:06Z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Pearson</vt:lpwstr>
  </property>
  <property fmtid="{D5CDD505-2E9C-101B-9397-08002B2CF9AE}" pid="4" name="ContentTypeId">
    <vt:lpwstr>0x0101002CAE860E73A2994380358B0ED9538053</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15</vt:i4>
  </property>
  <property fmtid="{D5CDD505-2E9C-101B-9397-08002B2CF9AE}" pid="10" name="PresentationFormat">
    <vt:lpwstr>On-screen Show (16:9)</vt:lpwstr>
  </property>
  <property fmtid="{D5CDD505-2E9C-101B-9397-08002B2CF9AE}" pid="11" name="ScaleCrop">
    <vt:bool>false</vt:bool>
  </property>
  <property fmtid="{D5CDD505-2E9C-101B-9397-08002B2CF9AE}" pid="12" name="ShareDoc">
    <vt:bool>false</vt:bool>
  </property>
  <property fmtid="{D5CDD505-2E9C-101B-9397-08002B2CF9AE}" pid="13" name="Slides">
    <vt:i4>73</vt:i4>
  </property>
</Properties>
</file>